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58" r:id="rId5"/>
    <p:sldId id="260" r:id="rId6"/>
    <p:sldId id="262" r:id="rId7"/>
    <p:sldId id="268" r:id="rId8"/>
    <p:sldId id="269" r:id="rId9"/>
    <p:sldId id="261" r:id="rId10"/>
    <p:sldId id="263" r:id="rId11"/>
    <p:sldId id="264" r:id="rId12"/>
    <p:sldId id="265" r:id="rId13"/>
    <p:sldId id="266" r:id="rId14"/>
    <p:sldId id="267" r:id="rId15"/>
    <p:sldId id="273" r:id="rId16"/>
    <p:sldId id="274" r:id="rId17"/>
    <p:sldId id="276" r:id="rId18"/>
    <p:sldId id="277" r:id="rId19"/>
    <p:sldId id="278" r:id="rId20"/>
    <p:sldId id="272" r:id="rId21"/>
    <p:sldId id="275" r:id="rId22"/>
    <p:sldId id="279" r:id="rId23"/>
    <p:sldId id="280" r:id="rId24"/>
    <p:sldId id="281" r:id="rId25"/>
  </p:sldIdLst>
  <p:sldSz cx="9144000" cy="5143500" type="screen16x9"/>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80" d="100"/>
          <a:sy n="80" d="100"/>
        </p:scale>
        <p:origin x="-1002" y="-192"/>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1597819"/>
            <a:ext cx="7772400" cy="1102519"/>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22.01.2021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22.01.2021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3305176"/>
            <a:ext cx="7772400" cy="1021556"/>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22.01.2021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t>22.01.2021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t>22.01.2021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t>22.01.2021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22.01.2021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1" y="204787"/>
            <a:ext cx="3008313" cy="871538"/>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22.01.2021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3600450"/>
            <a:ext cx="5486400" cy="425054"/>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22.01.2021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22.01.2021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05979"/>
            <a:ext cx="2057400" cy="4388644"/>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05979"/>
            <a:ext cx="6019800" cy="4388644"/>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22.01.2021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22.01.2021</a:t>
            </a:fld>
            <a:endParaRPr lang="ru-RU"/>
          </a:p>
        </p:txBody>
      </p:sp>
      <p:sp>
        <p:nvSpPr>
          <p:cNvPr id="5" name="Нижний колонтитул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20.jpeg"/><Relationship Id="rId4" Type="http://schemas.openxmlformats.org/officeDocument/2006/relationships/image" Target="../media/image19.jpeg"/></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24.jpeg"/></Relationships>
</file>

<file path=ppt/slides/_rels/slide1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26.jpeg"/></Relationships>
</file>

<file path=ppt/slides/_rels/slide1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1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32.jpeg"/></Relationships>
</file>

<file path=ppt/slides/_rels/slide2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36.jpeg"/></Relationships>
</file>

<file path=ppt/slides/_rels/slide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blokada-leningrad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533" y="0"/>
            <a:ext cx="9158533" cy="514350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14533" y="4176464"/>
            <a:ext cx="9144000" cy="1059582"/>
          </a:xfrm>
          <a:prstGeom prst="rect">
            <a:avLst/>
          </a:prstGeom>
          <a:solidFill>
            <a:schemeClr val="bg1">
              <a:lumMod val="50000"/>
            </a:schemeClr>
          </a:solidFill>
          <a:ln>
            <a:noFill/>
          </a:ln>
          <a:effectLst>
            <a:glow rad="266700">
              <a:schemeClr val="tx1">
                <a:alpha val="40000"/>
              </a:schemeClr>
            </a:glow>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Прямоугольник 2"/>
          <p:cNvSpPr/>
          <p:nvPr/>
        </p:nvSpPr>
        <p:spPr>
          <a:xfrm>
            <a:off x="2286000" y="4227934"/>
            <a:ext cx="4572000" cy="923330"/>
          </a:xfrm>
          <a:prstGeom prst="rect">
            <a:avLst/>
          </a:prstGeom>
        </p:spPr>
        <p:txBody>
          <a:bodyPr>
            <a:spAutoFit/>
          </a:bodyPr>
          <a:lstStyle/>
          <a:p>
            <a:pPr algn="ctr" fontAlgn="auto">
              <a:spcBef>
                <a:spcPts val="0"/>
              </a:spcBef>
              <a:spcAft>
                <a:spcPts val="0"/>
              </a:spcAft>
              <a:defRPr/>
            </a:pPr>
            <a:r>
              <a:rPr lang="ru-RU" sz="3600" b="1" dirty="0">
                <a:ln w="18415" cmpd="sng">
                  <a:solidFill>
                    <a:srgbClr val="FFFFFF"/>
                  </a:solidFill>
                  <a:prstDash val="solid"/>
                </a:ln>
                <a:solidFill>
                  <a:srgbClr val="FFFFFF"/>
                </a:solidFill>
                <a:effectLst>
                  <a:outerShdw blurRad="38100" dist="38100" dir="2700000" algn="tl">
                    <a:srgbClr val="000000">
                      <a:alpha val="43137"/>
                    </a:srgbClr>
                  </a:outerShdw>
                </a:effectLst>
                <a:latin typeface="Arial Narrow" panose="020B0606020202030204" pitchFamily="34" charset="0"/>
              </a:rPr>
              <a:t>Блокада Ленинграда</a:t>
            </a:r>
          </a:p>
          <a:p>
            <a:pPr algn="ctr" fontAlgn="auto">
              <a:spcBef>
                <a:spcPts val="0"/>
              </a:spcBef>
              <a:spcAft>
                <a:spcPts val="0"/>
              </a:spcAft>
              <a:defRPr/>
            </a:pPr>
            <a:r>
              <a:rPr lang="ru-RU" b="1" dirty="0">
                <a:solidFill>
                  <a:schemeClr val="bg1"/>
                </a:solidFill>
                <a:effectLst>
                  <a:outerShdw blurRad="38100" dist="38100" dir="2700000" algn="tl">
                    <a:srgbClr val="000000">
                      <a:alpha val="43137"/>
                    </a:srgbClr>
                  </a:outerShdw>
                </a:effectLst>
              </a:rPr>
              <a:t>8 сентября 1941 - 27 января 1944</a:t>
            </a:r>
            <a:endParaRPr lang="ru-RU" dirty="0"/>
          </a:p>
        </p:txBody>
      </p:sp>
    </p:spTree>
    <p:extLst>
      <p:ext uri="{BB962C8B-B14F-4D97-AF65-F5344CB8AC3E}">
        <p14:creationId xmlns:p14="http://schemas.microsoft.com/office/powerpoint/2010/main" val="167555185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avatanplus.com/files/resources/original/56729e44b920b151afba3c9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429"/>
            <a:ext cx="9252520" cy="5180961"/>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54260" y="74437"/>
            <a:ext cx="9144000" cy="697113"/>
          </a:xfrm>
          <a:prstGeom prst="rect">
            <a:avLst/>
          </a:prstGeom>
          <a:solidFill>
            <a:schemeClr val="bg1">
              <a:lumMod val="50000"/>
            </a:schemeClr>
          </a:solidFill>
          <a:ln>
            <a:noFill/>
          </a:ln>
          <a:effectLst>
            <a:glow rad="266700">
              <a:schemeClr val="tx1">
                <a:alpha val="40000"/>
              </a:schemeClr>
            </a:glow>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Прямоугольник 1"/>
          <p:cNvSpPr/>
          <p:nvPr/>
        </p:nvSpPr>
        <p:spPr>
          <a:xfrm>
            <a:off x="2639420" y="51470"/>
            <a:ext cx="3865161" cy="584775"/>
          </a:xfrm>
          <a:prstGeom prst="rect">
            <a:avLst/>
          </a:prstGeom>
        </p:spPr>
        <p:txBody>
          <a:bodyPr wrap="none">
            <a:spAutoFit/>
          </a:bodyPr>
          <a:lstStyle/>
          <a:p>
            <a:pPr algn="ctr" fontAlgn="auto">
              <a:spcBef>
                <a:spcPts val="0"/>
              </a:spcBef>
              <a:spcAft>
                <a:spcPts val="0"/>
              </a:spcAft>
              <a:defRPr/>
            </a:pPr>
            <a:r>
              <a:rPr lang="ru-RU" sz="32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Narrow" panose="020B0606020202030204" pitchFamily="34" charset="0"/>
              </a:rPr>
              <a:t>Окружение Ленинграда</a:t>
            </a:r>
          </a:p>
        </p:txBody>
      </p:sp>
      <p:sp>
        <p:nvSpPr>
          <p:cNvPr id="3" name="Прямоугольник 2"/>
          <p:cNvSpPr/>
          <p:nvPr/>
        </p:nvSpPr>
        <p:spPr>
          <a:xfrm>
            <a:off x="395536" y="822647"/>
            <a:ext cx="8748464" cy="3477875"/>
          </a:xfrm>
          <a:prstGeom prst="rect">
            <a:avLst/>
          </a:prstGeom>
        </p:spPr>
        <p:txBody>
          <a:bodyPr wrap="square">
            <a:spAutoFit/>
          </a:bodyPr>
          <a:lstStyle/>
          <a:p>
            <a:pPr algn="ctr" fontAlgn="auto">
              <a:spcAft>
                <a:spcPts val="0"/>
              </a:spcAft>
              <a:buFont typeface="Arial" pitchFamily="34" charset="0"/>
              <a:buNone/>
              <a:defRPr/>
            </a:pPr>
            <a:r>
              <a:rPr lang="ru-RU" sz="2000" dirty="0">
                <a:solidFill>
                  <a:schemeClr val="bg1"/>
                </a:solidFill>
              </a:rPr>
              <a:t>С началом Великой Отечественной войны 22 июня 1941 удар в направлении Ленинграда был поручен группе немецких армий "Север", которые должны были уничтожить части Красной армии в Прибалтике, захватить военно-морские базы на Балтийском море и к 21 июля овладеть Ленинградом. 9 июля был захвачен Псков,10 июля немецкие части прорвали фронт и силами 4-я танковой группы армии "Север" вышли к реке Плюса и далее устремились к </a:t>
            </a:r>
            <a:r>
              <a:rPr lang="ru-RU" sz="2000" dirty="0" smtClean="0">
                <a:solidFill>
                  <a:schemeClr val="bg1"/>
                </a:solidFill>
              </a:rPr>
              <a:t>Луге*.</a:t>
            </a:r>
            <a:r>
              <a:rPr lang="ru-RU" sz="2000" dirty="0">
                <a:solidFill>
                  <a:schemeClr val="bg1"/>
                </a:solidFill>
              </a:rPr>
              <a:t> 21 августа немцы заняли станцию Чудово, тем самым перерезав </a:t>
            </a:r>
            <a:r>
              <a:rPr lang="ru-RU" sz="2000" dirty="0" smtClean="0">
                <a:solidFill>
                  <a:schemeClr val="bg1"/>
                </a:solidFill>
              </a:rPr>
              <a:t>Октябрьскую </a:t>
            </a:r>
            <a:r>
              <a:rPr lang="ru-RU" sz="2000" dirty="0">
                <a:solidFill>
                  <a:schemeClr val="bg1"/>
                </a:solidFill>
              </a:rPr>
              <a:t>железную дорогу, и через 8 дней овладели </a:t>
            </a:r>
            <a:r>
              <a:rPr lang="ru-RU" sz="2000" dirty="0" smtClean="0">
                <a:solidFill>
                  <a:schemeClr val="bg1"/>
                </a:solidFill>
              </a:rPr>
              <a:t>Тосно*.</a:t>
            </a:r>
            <a:r>
              <a:rPr lang="ru-RU" sz="2000" dirty="0">
                <a:solidFill>
                  <a:schemeClr val="bg1"/>
                </a:solidFill>
              </a:rPr>
              <a:t> 30 августа был захвачен крупный железнодорожный узел Мга. С 8 сентября 1941, когда немцы захватили </a:t>
            </a:r>
            <a:r>
              <a:rPr lang="ru-RU" sz="2000" dirty="0" smtClean="0">
                <a:solidFill>
                  <a:schemeClr val="bg1"/>
                </a:solidFill>
              </a:rPr>
              <a:t>Шлиссельбург*, </a:t>
            </a:r>
            <a:r>
              <a:rPr lang="ru-RU" sz="2000" dirty="0">
                <a:solidFill>
                  <a:schemeClr val="bg1"/>
                </a:solidFill>
              </a:rPr>
              <a:t>началась 871-дневная блокада Ленинграда</a:t>
            </a:r>
          </a:p>
        </p:txBody>
      </p:sp>
      <p:cxnSp>
        <p:nvCxnSpPr>
          <p:cNvPr id="6" name="Прямая соединительная линия 5"/>
          <p:cNvCxnSpPr/>
          <p:nvPr/>
        </p:nvCxnSpPr>
        <p:spPr>
          <a:xfrm>
            <a:off x="-6113" y="4227934"/>
            <a:ext cx="6450321"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7" name="Прямоугольник 6"/>
          <p:cNvSpPr/>
          <p:nvPr/>
        </p:nvSpPr>
        <p:spPr>
          <a:xfrm>
            <a:off x="54260" y="4299942"/>
            <a:ext cx="9144000" cy="769441"/>
          </a:xfrm>
          <a:prstGeom prst="rect">
            <a:avLst/>
          </a:prstGeom>
        </p:spPr>
        <p:txBody>
          <a:bodyPr wrap="square">
            <a:spAutoFit/>
          </a:bodyPr>
          <a:lstStyle/>
          <a:p>
            <a:r>
              <a:rPr lang="ru-RU" sz="1100" i="1" dirty="0" smtClean="0">
                <a:solidFill>
                  <a:schemeClr val="bg1"/>
                </a:solidFill>
              </a:rPr>
              <a:t>Л</a:t>
            </a:r>
            <a:r>
              <a:rPr lang="ru-RU" sz="1100" i="1" dirty="0" smtClean="0">
                <a:solidFill>
                  <a:schemeClr val="bg1"/>
                </a:solidFill>
                <a:latin typeface="Arial Narrow" panose="020B0606020202030204" pitchFamily="34" charset="0"/>
              </a:rPr>
              <a:t>уга</a:t>
            </a:r>
            <a:r>
              <a:rPr lang="ru-RU" sz="1100" dirty="0" smtClean="0">
                <a:solidFill>
                  <a:schemeClr val="bg1"/>
                </a:solidFill>
                <a:latin typeface="Arial Narrow" panose="020B0606020202030204" pitchFamily="34" charset="0"/>
              </a:rPr>
              <a:t> - </a:t>
            </a:r>
            <a:r>
              <a:rPr lang="ru-RU" sz="1100" dirty="0">
                <a:solidFill>
                  <a:schemeClr val="bg1"/>
                </a:solidFill>
                <a:latin typeface="Arial Narrow" panose="020B0606020202030204" pitchFamily="34" charset="0"/>
              </a:rPr>
              <a:t>город (с 1777 года) в </a:t>
            </a:r>
            <a:r>
              <a:rPr lang="ru-RU" sz="1100" dirty="0" smtClean="0">
                <a:solidFill>
                  <a:schemeClr val="bg1"/>
                </a:solidFill>
                <a:latin typeface="Arial Narrow" panose="020B0606020202030204" pitchFamily="34" charset="0"/>
              </a:rPr>
              <a:t>России </a:t>
            </a:r>
            <a:r>
              <a:rPr lang="ru-RU" sz="1100" dirty="0">
                <a:solidFill>
                  <a:schemeClr val="bg1"/>
                </a:solidFill>
                <a:latin typeface="Arial Narrow" panose="020B0606020202030204" pitchFamily="34" charset="0"/>
              </a:rPr>
              <a:t> на </a:t>
            </a:r>
            <a:r>
              <a:rPr lang="ru-RU" sz="1100" dirty="0" smtClean="0">
                <a:solidFill>
                  <a:schemeClr val="bg1"/>
                </a:solidFill>
                <a:latin typeface="Arial Narrow" panose="020B0606020202030204" pitchFamily="34" charset="0"/>
              </a:rPr>
              <a:t>одноимённой  реке</a:t>
            </a:r>
            <a:r>
              <a:rPr lang="ru-RU" sz="1100" dirty="0">
                <a:solidFill>
                  <a:schemeClr val="bg1"/>
                </a:solidFill>
                <a:latin typeface="Arial Narrow" panose="020B0606020202030204" pitchFamily="34" charset="0"/>
              </a:rPr>
              <a:t>; административный </a:t>
            </a:r>
            <a:r>
              <a:rPr lang="ru-RU" sz="1100" dirty="0" smtClean="0">
                <a:solidFill>
                  <a:schemeClr val="bg1"/>
                </a:solidFill>
                <a:latin typeface="Arial Narrow" panose="020B0606020202030204" pitchFamily="34" charset="0"/>
              </a:rPr>
              <a:t>центр</a:t>
            </a:r>
            <a:r>
              <a:rPr lang="ru-RU" sz="1100" dirty="0">
                <a:solidFill>
                  <a:schemeClr val="bg1"/>
                </a:solidFill>
                <a:latin typeface="Arial Narrow" panose="020B0606020202030204" pitchFamily="34" charset="0"/>
              </a:rPr>
              <a:t> </a:t>
            </a:r>
            <a:r>
              <a:rPr lang="ru-RU" sz="1100" dirty="0" err="1" smtClean="0">
                <a:solidFill>
                  <a:schemeClr val="bg1"/>
                </a:solidFill>
                <a:latin typeface="Arial Narrow" panose="020B0606020202030204" pitchFamily="34" charset="0"/>
              </a:rPr>
              <a:t>Лужского</a:t>
            </a:r>
            <a:r>
              <a:rPr lang="ru-RU" sz="1100" dirty="0" smtClean="0">
                <a:solidFill>
                  <a:schemeClr val="bg1"/>
                </a:solidFill>
                <a:latin typeface="Arial Narrow" panose="020B0606020202030204" pitchFamily="34" charset="0"/>
              </a:rPr>
              <a:t> </a:t>
            </a:r>
            <a:r>
              <a:rPr lang="ru-RU" sz="1100" dirty="0">
                <a:solidFill>
                  <a:schemeClr val="bg1"/>
                </a:solidFill>
                <a:latin typeface="Arial Narrow" panose="020B0606020202030204" pitchFamily="34" charset="0"/>
              </a:rPr>
              <a:t>городского </a:t>
            </a:r>
            <a:r>
              <a:rPr lang="ru-RU" sz="1100" dirty="0" smtClean="0">
                <a:solidFill>
                  <a:schemeClr val="bg1"/>
                </a:solidFill>
                <a:latin typeface="Arial Narrow" panose="020B0606020202030204" pitchFamily="34" charset="0"/>
              </a:rPr>
              <a:t>поселения</a:t>
            </a:r>
            <a:r>
              <a:rPr lang="ru-RU" sz="1100" dirty="0">
                <a:solidFill>
                  <a:schemeClr val="bg1"/>
                </a:solidFill>
                <a:latin typeface="Arial Narrow" panose="020B0606020202030204" pitchFamily="34" charset="0"/>
              </a:rPr>
              <a:t> </a:t>
            </a:r>
            <a:r>
              <a:rPr lang="ru-RU" sz="1100" dirty="0" smtClean="0">
                <a:solidFill>
                  <a:schemeClr val="bg1"/>
                </a:solidFill>
                <a:latin typeface="Arial Narrow" panose="020B0606020202030204" pitchFamily="34" charset="0"/>
              </a:rPr>
              <a:t>и</a:t>
            </a:r>
            <a:r>
              <a:rPr lang="ru-RU" sz="1100" dirty="0">
                <a:solidFill>
                  <a:schemeClr val="bg1"/>
                </a:solidFill>
                <a:latin typeface="Arial Narrow" panose="020B0606020202030204" pitchFamily="34" charset="0"/>
              </a:rPr>
              <a:t> </a:t>
            </a:r>
            <a:r>
              <a:rPr lang="ru-RU" sz="1100" dirty="0" err="1">
                <a:solidFill>
                  <a:schemeClr val="bg1"/>
                </a:solidFill>
                <a:latin typeface="Arial Narrow" panose="020B0606020202030204" pitchFamily="34" charset="0"/>
              </a:rPr>
              <a:t>Лужского</a:t>
            </a:r>
            <a:r>
              <a:rPr lang="ru-RU" sz="1100" dirty="0">
                <a:solidFill>
                  <a:schemeClr val="bg1"/>
                </a:solidFill>
                <a:latin typeface="Arial Narrow" panose="020B0606020202030204" pitchFamily="34" charset="0"/>
              </a:rPr>
              <a:t> муниципального </a:t>
            </a:r>
            <a:r>
              <a:rPr lang="ru-RU" sz="1100" dirty="0" smtClean="0">
                <a:solidFill>
                  <a:schemeClr val="bg1"/>
                </a:solidFill>
                <a:latin typeface="Arial Narrow" panose="020B0606020202030204" pitchFamily="34" charset="0"/>
              </a:rPr>
              <a:t>района</a:t>
            </a:r>
            <a:r>
              <a:rPr lang="ru-RU" sz="1100" dirty="0">
                <a:solidFill>
                  <a:schemeClr val="bg1"/>
                </a:solidFill>
                <a:latin typeface="Arial Narrow" panose="020B0606020202030204" pitchFamily="34" charset="0"/>
              </a:rPr>
              <a:t> </a:t>
            </a:r>
            <a:endParaRPr lang="ru-RU" sz="1100" dirty="0" smtClean="0">
              <a:solidFill>
                <a:schemeClr val="bg1"/>
              </a:solidFill>
              <a:latin typeface="Arial Narrow" panose="020B0606020202030204" pitchFamily="34" charset="0"/>
            </a:endParaRPr>
          </a:p>
          <a:p>
            <a:r>
              <a:rPr lang="ru-RU" sz="1100" dirty="0" smtClean="0">
                <a:solidFill>
                  <a:schemeClr val="bg1"/>
                </a:solidFill>
                <a:latin typeface="Arial Narrow" panose="020B0606020202030204" pitchFamily="34" charset="0"/>
              </a:rPr>
              <a:t>Ленинградской </a:t>
            </a:r>
            <a:r>
              <a:rPr lang="ru-RU" sz="1100" dirty="0">
                <a:solidFill>
                  <a:schemeClr val="bg1"/>
                </a:solidFill>
                <a:latin typeface="Arial Narrow" panose="020B0606020202030204" pitchFamily="34" charset="0"/>
              </a:rPr>
              <a:t>области, город воинской славы </a:t>
            </a:r>
            <a:r>
              <a:rPr lang="ru-RU" sz="1100" dirty="0" smtClean="0">
                <a:solidFill>
                  <a:schemeClr val="bg1"/>
                </a:solidFill>
                <a:latin typeface="Arial Narrow" panose="020B0606020202030204" pitchFamily="34" charset="0"/>
              </a:rPr>
              <a:t>России</a:t>
            </a:r>
            <a:r>
              <a:rPr lang="ru-RU" sz="1100" dirty="0">
                <a:solidFill>
                  <a:schemeClr val="bg1"/>
                </a:solidFill>
                <a:latin typeface="Arial Narrow" panose="020B0606020202030204" pitchFamily="34" charset="0"/>
              </a:rPr>
              <a:t> </a:t>
            </a:r>
            <a:r>
              <a:rPr lang="ru-RU" sz="1100" dirty="0" smtClean="0">
                <a:solidFill>
                  <a:schemeClr val="bg1"/>
                </a:solidFill>
                <a:latin typeface="Arial Narrow" panose="020B0606020202030204" pitchFamily="34" charset="0"/>
              </a:rPr>
              <a:t>(с </a:t>
            </a:r>
            <a:r>
              <a:rPr lang="ru-RU" sz="1100" dirty="0">
                <a:solidFill>
                  <a:schemeClr val="bg1"/>
                </a:solidFill>
                <a:latin typeface="Arial Narrow" panose="020B0606020202030204" pitchFamily="34" charset="0"/>
              </a:rPr>
              <a:t>мая 2008 года</a:t>
            </a:r>
            <a:r>
              <a:rPr lang="ru-RU" sz="1100" dirty="0" smtClean="0">
                <a:solidFill>
                  <a:schemeClr val="bg1"/>
                </a:solidFill>
                <a:latin typeface="Arial Narrow" panose="020B0606020202030204" pitchFamily="34" charset="0"/>
              </a:rPr>
              <a:t>).</a:t>
            </a:r>
            <a:endParaRPr lang="ru-RU" sz="1100" dirty="0">
              <a:solidFill>
                <a:schemeClr val="bg1"/>
              </a:solidFill>
              <a:latin typeface="Arial Narrow" panose="020B0606020202030204" pitchFamily="34" charset="0"/>
            </a:endParaRPr>
          </a:p>
          <a:p>
            <a:r>
              <a:rPr lang="ru-RU" sz="1100" i="1" dirty="0" smtClean="0">
                <a:solidFill>
                  <a:schemeClr val="bg1"/>
                </a:solidFill>
                <a:latin typeface="Arial Narrow" panose="020B0606020202030204" pitchFamily="34" charset="0"/>
              </a:rPr>
              <a:t>Тосно</a:t>
            </a:r>
            <a:r>
              <a:rPr lang="ru-RU" sz="1100" dirty="0" smtClean="0">
                <a:solidFill>
                  <a:schemeClr val="bg1"/>
                </a:solidFill>
                <a:latin typeface="Arial Narrow" panose="020B0606020202030204" pitchFamily="34" charset="0"/>
              </a:rPr>
              <a:t> </a:t>
            </a:r>
            <a:r>
              <a:rPr lang="ru-RU" sz="1100" dirty="0">
                <a:solidFill>
                  <a:schemeClr val="bg1"/>
                </a:solidFill>
                <a:latin typeface="Arial Narrow" panose="020B0606020202030204" pitchFamily="34" charset="0"/>
              </a:rPr>
              <a:t>- </a:t>
            </a:r>
            <a:r>
              <a:rPr lang="ru-RU" sz="1100" dirty="0" smtClean="0">
                <a:solidFill>
                  <a:schemeClr val="bg1"/>
                </a:solidFill>
                <a:latin typeface="Arial Narrow" panose="020B0606020202030204" pitchFamily="34" charset="0"/>
              </a:rPr>
              <a:t>город </a:t>
            </a:r>
            <a:r>
              <a:rPr lang="ru-RU" sz="1100" dirty="0">
                <a:solidFill>
                  <a:schemeClr val="bg1"/>
                </a:solidFill>
                <a:latin typeface="Arial Narrow" panose="020B0606020202030204" pitchFamily="34" charset="0"/>
              </a:rPr>
              <a:t>в России, административный центр </a:t>
            </a:r>
            <a:r>
              <a:rPr lang="ru-RU" sz="1100" dirty="0" err="1">
                <a:solidFill>
                  <a:schemeClr val="bg1"/>
                </a:solidFill>
                <a:latin typeface="Arial Narrow" panose="020B0606020202030204" pitchFamily="34" charset="0"/>
              </a:rPr>
              <a:t>Тосненского</a:t>
            </a:r>
            <a:r>
              <a:rPr lang="ru-RU" sz="1100" dirty="0">
                <a:solidFill>
                  <a:schemeClr val="bg1"/>
                </a:solidFill>
                <a:latin typeface="Arial Narrow" panose="020B0606020202030204" pitchFamily="34" charset="0"/>
              </a:rPr>
              <a:t> района Ленинградской области и </a:t>
            </a:r>
            <a:r>
              <a:rPr lang="ru-RU" sz="1100" dirty="0" err="1">
                <a:solidFill>
                  <a:schemeClr val="bg1"/>
                </a:solidFill>
                <a:latin typeface="Arial Narrow" panose="020B0606020202030204" pitchFamily="34" charset="0"/>
              </a:rPr>
              <a:t>Тосненского</a:t>
            </a:r>
            <a:r>
              <a:rPr lang="ru-RU" sz="1100" dirty="0">
                <a:solidFill>
                  <a:schemeClr val="bg1"/>
                </a:solidFill>
                <a:latin typeface="Arial Narrow" panose="020B0606020202030204" pitchFamily="34" charset="0"/>
              </a:rPr>
              <a:t> городского поселения</a:t>
            </a:r>
            <a:r>
              <a:rPr lang="ru-RU" sz="1100" dirty="0" smtClean="0">
                <a:solidFill>
                  <a:schemeClr val="bg1"/>
                </a:solidFill>
                <a:latin typeface="Arial Narrow" panose="020B0606020202030204" pitchFamily="34" charset="0"/>
              </a:rPr>
              <a:t>.</a:t>
            </a:r>
          </a:p>
          <a:p>
            <a:r>
              <a:rPr lang="ru-RU" sz="1100" i="1" dirty="0">
                <a:solidFill>
                  <a:schemeClr val="bg1"/>
                </a:solidFill>
                <a:latin typeface="Arial Narrow" panose="020B0606020202030204" pitchFamily="34" charset="0"/>
              </a:rPr>
              <a:t>Шлиссельбург</a:t>
            </a:r>
            <a:r>
              <a:rPr lang="ru-RU" sz="1100" dirty="0">
                <a:solidFill>
                  <a:schemeClr val="bg1"/>
                </a:solidFill>
                <a:latin typeface="Arial Narrow" panose="020B0606020202030204" pitchFamily="34" charset="0"/>
              </a:rPr>
              <a:t>- </a:t>
            </a:r>
            <a:r>
              <a:rPr lang="ru-RU" sz="1100" dirty="0" smtClean="0">
                <a:solidFill>
                  <a:schemeClr val="bg1"/>
                </a:solidFill>
                <a:latin typeface="Arial Narrow" panose="020B0606020202030204" pitchFamily="34" charset="0"/>
              </a:rPr>
              <a:t>город </a:t>
            </a:r>
            <a:r>
              <a:rPr lang="ru-RU" sz="1100" dirty="0">
                <a:solidFill>
                  <a:schemeClr val="bg1"/>
                </a:solidFill>
                <a:latin typeface="Arial Narrow" panose="020B0606020202030204" pitchFamily="34" charset="0"/>
              </a:rPr>
              <a:t>в Кировском районе Ленинградской области. Образует Шлиссельбургское городское поселение.</a:t>
            </a:r>
          </a:p>
        </p:txBody>
      </p:sp>
    </p:spTree>
    <p:extLst>
      <p:ext uri="{BB962C8B-B14F-4D97-AF65-F5344CB8AC3E}">
        <p14:creationId xmlns:p14="http://schemas.microsoft.com/office/powerpoint/2010/main" val="3049949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avatanplus.com/files/resources/original/56729e44b920b151afba3c9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5212" y="-37461"/>
            <a:ext cx="9252520" cy="5180961"/>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54260" y="74437"/>
            <a:ext cx="9144000" cy="697113"/>
          </a:xfrm>
          <a:prstGeom prst="rect">
            <a:avLst/>
          </a:prstGeom>
          <a:solidFill>
            <a:schemeClr val="bg1">
              <a:lumMod val="50000"/>
            </a:schemeClr>
          </a:solidFill>
          <a:ln>
            <a:noFill/>
          </a:ln>
          <a:effectLst>
            <a:glow rad="266700">
              <a:schemeClr val="tx1">
                <a:alpha val="40000"/>
              </a:schemeClr>
            </a:glow>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Прямоугольник 1"/>
          <p:cNvSpPr/>
          <p:nvPr/>
        </p:nvSpPr>
        <p:spPr>
          <a:xfrm>
            <a:off x="2847009" y="51470"/>
            <a:ext cx="3449983" cy="584775"/>
          </a:xfrm>
          <a:prstGeom prst="rect">
            <a:avLst/>
          </a:prstGeom>
        </p:spPr>
        <p:txBody>
          <a:bodyPr wrap="none">
            <a:spAutoFit/>
          </a:bodyPr>
          <a:lstStyle/>
          <a:p>
            <a:pPr algn="ctr" fontAlgn="auto">
              <a:spcBef>
                <a:spcPts val="0"/>
              </a:spcBef>
              <a:spcAft>
                <a:spcPts val="0"/>
              </a:spcAft>
              <a:defRPr/>
            </a:pPr>
            <a:r>
              <a:rPr lang="ru-RU" sz="32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Narrow" panose="020B0606020202030204" pitchFamily="34" charset="0"/>
              </a:rPr>
              <a:t>Блокада </a:t>
            </a:r>
            <a:r>
              <a:rPr lang="ru-RU" sz="32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Narrow" panose="020B0606020202030204" pitchFamily="34" charset="0"/>
              </a:rPr>
              <a:t>Ленинграда</a:t>
            </a:r>
          </a:p>
        </p:txBody>
      </p:sp>
      <p:sp>
        <p:nvSpPr>
          <p:cNvPr id="5" name="Прямоугольник 4"/>
          <p:cNvSpPr/>
          <p:nvPr/>
        </p:nvSpPr>
        <p:spPr>
          <a:xfrm>
            <a:off x="467544" y="1016605"/>
            <a:ext cx="4104456" cy="3139321"/>
          </a:xfrm>
          <a:prstGeom prst="rect">
            <a:avLst/>
          </a:prstGeom>
        </p:spPr>
        <p:txBody>
          <a:bodyPr wrap="square">
            <a:spAutoFit/>
          </a:bodyPr>
          <a:lstStyle/>
          <a:p>
            <a:pPr algn="just" fontAlgn="auto">
              <a:spcAft>
                <a:spcPts val="0"/>
              </a:spcAft>
              <a:buFont typeface="Arial" pitchFamily="34" charset="0"/>
              <a:buNone/>
              <a:defRPr/>
            </a:pPr>
            <a:r>
              <a:rPr lang="ru-RU" dirty="0">
                <a:solidFill>
                  <a:schemeClr val="bg1"/>
                </a:solidFill>
              </a:rPr>
              <a:t>В окружение попало 2 млн 544 тыс. гражданского населения города (включая приблизительно 400 тыс. детей), 343 тыс. жителей пригородных районов, войска, защищавшие город. Продовольствие и топливные запасы были ограничены (только на 1-2 месяца). 8 сентября 1941 в результате </a:t>
            </a:r>
            <a:r>
              <a:rPr lang="ru-RU" dirty="0" err="1">
                <a:solidFill>
                  <a:schemeClr val="bg1"/>
                </a:solidFill>
              </a:rPr>
              <a:t>авиционного</a:t>
            </a:r>
            <a:r>
              <a:rPr lang="ru-RU" dirty="0">
                <a:solidFill>
                  <a:schemeClr val="bg1"/>
                </a:solidFill>
              </a:rPr>
              <a:t> налета и возникшего пожара сгорели продовольственные склады им. А.Е. </a:t>
            </a:r>
            <a:r>
              <a:rPr lang="ru-RU" dirty="0" err="1">
                <a:solidFill>
                  <a:schemeClr val="bg1"/>
                </a:solidFill>
              </a:rPr>
              <a:t>Бадаева</a:t>
            </a:r>
            <a:r>
              <a:rPr lang="ru-RU" dirty="0">
                <a:solidFill>
                  <a:schemeClr val="bg1"/>
                </a:solidFill>
              </a:rPr>
              <a:t>.</a:t>
            </a:r>
          </a:p>
        </p:txBody>
      </p:sp>
      <p:sp>
        <p:nvSpPr>
          <p:cNvPr id="8" name="Прямоугольник 7"/>
          <p:cNvSpPr/>
          <p:nvPr/>
        </p:nvSpPr>
        <p:spPr>
          <a:xfrm>
            <a:off x="-36512" y="4758412"/>
            <a:ext cx="9145016" cy="261610"/>
          </a:xfrm>
          <a:prstGeom prst="rect">
            <a:avLst/>
          </a:prstGeom>
        </p:spPr>
        <p:txBody>
          <a:bodyPr wrap="square">
            <a:spAutoFit/>
          </a:bodyPr>
          <a:lstStyle/>
          <a:p>
            <a:r>
              <a:rPr lang="ru-RU" sz="1100" b="1" dirty="0" err="1">
                <a:solidFill>
                  <a:schemeClr val="bg1"/>
                </a:solidFill>
                <a:latin typeface="Arial Narrow" panose="020B0606020202030204" pitchFamily="34" charset="0"/>
              </a:rPr>
              <a:t>Алексе́й</a:t>
            </a:r>
            <a:r>
              <a:rPr lang="ru-RU" sz="1100" b="1" dirty="0">
                <a:solidFill>
                  <a:schemeClr val="bg1"/>
                </a:solidFill>
                <a:latin typeface="Arial Narrow" panose="020B0606020202030204" pitchFamily="34" charset="0"/>
              </a:rPr>
              <a:t> </a:t>
            </a:r>
            <a:r>
              <a:rPr lang="ru-RU" sz="1100" b="1" dirty="0" err="1">
                <a:solidFill>
                  <a:schemeClr val="bg1"/>
                </a:solidFill>
                <a:latin typeface="Arial Narrow" panose="020B0606020202030204" pitchFamily="34" charset="0"/>
              </a:rPr>
              <a:t>Его́рович</a:t>
            </a:r>
            <a:r>
              <a:rPr lang="ru-RU" sz="1100" b="1" dirty="0">
                <a:solidFill>
                  <a:schemeClr val="bg1"/>
                </a:solidFill>
                <a:latin typeface="Arial Narrow" panose="020B0606020202030204" pitchFamily="34" charset="0"/>
              </a:rPr>
              <a:t> </a:t>
            </a:r>
            <a:r>
              <a:rPr lang="ru-RU" sz="1100" b="1" dirty="0" err="1">
                <a:solidFill>
                  <a:schemeClr val="bg1"/>
                </a:solidFill>
                <a:latin typeface="Arial Narrow" panose="020B0606020202030204" pitchFamily="34" charset="0"/>
              </a:rPr>
              <a:t>Бада́ев</a:t>
            </a:r>
            <a:r>
              <a:rPr lang="ru-RU" sz="1100" dirty="0">
                <a:solidFill>
                  <a:schemeClr val="bg1"/>
                </a:solidFill>
                <a:latin typeface="Arial Narrow" panose="020B0606020202030204" pitchFamily="34" charset="0"/>
              </a:rPr>
              <a:t> (1883—1951) — </a:t>
            </a:r>
            <a:r>
              <a:rPr lang="ru-RU" sz="1100" dirty="0" smtClean="0">
                <a:solidFill>
                  <a:schemeClr val="bg1"/>
                </a:solidFill>
                <a:latin typeface="Arial Narrow" panose="020B0606020202030204" pitchFamily="34" charset="0"/>
              </a:rPr>
              <a:t>советский</a:t>
            </a:r>
            <a:r>
              <a:rPr lang="ru-RU" sz="1100" dirty="0">
                <a:solidFill>
                  <a:schemeClr val="bg1"/>
                </a:solidFill>
                <a:latin typeface="Arial Narrow" panose="020B0606020202030204" pitchFamily="34" charset="0"/>
              </a:rPr>
              <a:t> </a:t>
            </a:r>
            <a:r>
              <a:rPr lang="ru-RU" sz="1100" dirty="0" smtClean="0">
                <a:solidFill>
                  <a:schemeClr val="bg1"/>
                </a:solidFill>
                <a:latin typeface="Arial Narrow" panose="020B0606020202030204" pitchFamily="34" charset="0"/>
              </a:rPr>
              <a:t>партийный </a:t>
            </a:r>
            <a:r>
              <a:rPr lang="ru-RU" sz="1100" dirty="0">
                <a:solidFill>
                  <a:schemeClr val="bg1"/>
                </a:solidFill>
                <a:latin typeface="Arial Narrow" panose="020B0606020202030204" pitchFamily="34" charset="0"/>
              </a:rPr>
              <a:t>и государственный деятель</a:t>
            </a:r>
          </a:p>
        </p:txBody>
      </p:sp>
      <p:cxnSp>
        <p:nvCxnSpPr>
          <p:cNvPr id="10" name="Прямая соединительная линия 9"/>
          <p:cNvCxnSpPr/>
          <p:nvPr/>
        </p:nvCxnSpPr>
        <p:spPr>
          <a:xfrm>
            <a:off x="-6113" y="4659982"/>
            <a:ext cx="6450321"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pic>
        <p:nvPicPr>
          <p:cNvPr id="11" name="Picture 4" descr="https://encrypted-tbn0.gstatic.com/images?q=tbn:ANd9GcQlAkWCMZ1GQ6z39smXU8dxZlSYD2lPiPihGJk8oEB-chK2caqR"/>
          <p:cNvPicPr>
            <a:picLocks noChangeAspect="1" noChangeArrowheads="1"/>
          </p:cNvPicPr>
          <p:nvPr/>
        </p:nvPicPr>
        <p:blipFill>
          <a:blip r:embed="rId3"/>
          <a:srcRect/>
          <a:stretch>
            <a:fillRect/>
          </a:stretch>
        </p:blipFill>
        <p:spPr bwMode="auto">
          <a:xfrm>
            <a:off x="5508105" y="926921"/>
            <a:ext cx="2880319" cy="3517037"/>
          </a:xfrm>
          <a:prstGeom prst="rect">
            <a:avLst/>
          </a:prstGeom>
          <a:noFill/>
          <a:ln w="9525">
            <a:noFill/>
            <a:miter lim="800000"/>
            <a:headEnd/>
            <a:tailEnd/>
          </a:ln>
        </p:spPr>
      </p:pic>
    </p:spTree>
    <p:extLst>
      <p:ext uri="{BB962C8B-B14F-4D97-AF65-F5344CB8AC3E}">
        <p14:creationId xmlns:p14="http://schemas.microsoft.com/office/powerpoint/2010/main" val="1557432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s://avatanplus.com/files/resources/original/56729e44b920b151afba3c9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008" y="-37461"/>
            <a:ext cx="9252520" cy="518096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C:\Users\Ольга\Downloads\ежи.jpg"/>
          <p:cNvPicPr>
            <a:picLocks noChangeAspect="1" noChangeArrowheads="1"/>
          </p:cNvPicPr>
          <p:nvPr/>
        </p:nvPicPr>
        <p:blipFill>
          <a:blip r:embed="rId3" cstate="print"/>
          <a:srcRect/>
          <a:stretch>
            <a:fillRect/>
          </a:stretch>
        </p:blipFill>
        <p:spPr bwMode="auto">
          <a:xfrm>
            <a:off x="53619" y="1233872"/>
            <a:ext cx="4563992" cy="3066070"/>
          </a:xfrm>
          <a:prstGeom prst="rect">
            <a:avLst/>
          </a:prstGeom>
          <a:ln>
            <a:noFill/>
          </a:ln>
          <a:effectLst>
            <a:softEdge rad="112500"/>
          </a:effectLst>
        </p:spPr>
      </p:pic>
      <p:sp>
        <p:nvSpPr>
          <p:cNvPr id="4" name="Прямоугольник 3"/>
          <p:cNvSpPr/>
          <p:nvPr/>
        </p:nvSpPr>
        <p:spPr>
          <a:xfrm>
            <a:off x="179512" y="136252"/>
            <a:ext cx="8856984" cy="923330"/>
          </a:xfrm>
          <a:prstGeom prst="rect">
            <a:avLst/>
          </a:prstGeom>
        </p:spPr>
        <p:txBody>
          <a:bodyPr wrap="square">
            <a:spAutoFit/>
          </a:bodyPr>
          <a:lstStyle/>
          <a:p>
            <a:pPr algn="just"/>
            <a:r>
              <a:rPr lang="ru-RU" dirty="0">
                <a:solidFill>
                  <a:schemeClr val="bg1">
                    <a:lumMod val="95000"/>
                    <a:lumOff val="5000"/>
                  </a:schemeClr>
                </a:solidFill>
              </a:rPr>
              <a:t>Город приобретал незнакомый, суровый облик. На городских окраинах были воздвигнуты противотанковые «ежи» из перекрещенных </a:t>
            </a:r>
            <a:r>
              <a:rPr lang="ru-RU" dirty="0" err="1">
                <a:solidFill>
                  <a:schemeClr val="bg1">
                    <a:lumMod val="95000"/>
                    <a:lumOff val="5000"/>
                  </a:schemeClr>
                </a:solidFill>
              </a:rPr>
              <a:t>ж.д</a:t>
            </a:r>
            <a:r>
              <a:rPr lang="ru-RU" dirty="0">
                <a:solidFill>
                  <a:schemeClr val="bg1">
                    <a:lumMod val="95000"/>
                    <a:lumOff val="5000"/>
                  </a:schemeClr>
                </a:solidFill>
              </a:rPr>
              <a:t>. рельсов. На Марсовом поле, в Летнем саду и других парках добровольцы рыли траншеи. </a:t>
            </a:r>
          </a:p>
        </p:txBody>
      </p:sp>
      <p:pic>
        <p:nvPicPr>
          <p:cNvPr id="5" name="Picture 2" descr="C:\Users\Ольга\Downloads\ежи 1.jpg"/>
          <p:cNvPicPr>
            <a:picLocks noChangeAspect="1" noChangeArrowheads="1"/>
          </p:cNvPicPr>
          <p:nvPr/>
        </p:nvPicPr>
        <p:blipFill>
          <a:blip r:embed="rId4" cstate="print"/>
          <a:srcRect/>
          <a:stretch>
            <a:fillRect/>
          </a:stretch>
        </p:blipFill>
        <p:spPr bwMode="auto">
          <a:xfrm>
            <a:off x="4529967" y="1089856"/>
            <a:ext cx="4588404" cy="3426110"/>
          </a:xfrm>
          <a:prstGeom prst="rect">
            <a:avLst/>
          </a:prstGeom>
          <a:ln>
            <a:noFill/>
          </a:ln>
          <a:effectLst>
            <a:softEdge rad="112500"/>
          </a:effectLst>
        </p:spPr>
      </p:pic>
    </p:spTree>
    <p:extLst>
      <p:ext uri="{BB962C8B-B14F-4D97-AF65-F5344CB8AC3E}">
        <p14:creationId xmlns:p14="http://schemas.microsoft.com/office/powerpoint/2010/main" val="7773378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s://avatanplus.com/files/resources/original/56729e44b920b151afba3c9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008" y="-37461"/>
            <a:ext cx="9252520" cy="5180961"/>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395536" y="-7764"/>
            <a:ext cx="8640960" cy="923330"/>
          </a:xfrm>
          <a:prstGeom prst="rect">
            <a:avLst/>
          </a:prstGeom>
        </p:spPr>
        <p:txBody>
          <a:bodyPr wrap="square">
            <a:spAutoFit/>
          </a:bodyPr>
          <a:lstStyle/>
          <a:p>
            <a:pPr algn="ctr"/>
            <a:r>
              <a:rPr lang="ru-RU" dirty="0">
                <a:solidFill>
                  <a:schemeClr val="bg1"/>
                </a:solidFill>
              </a:rPr>
              <a:t>У стен Ленинграда строили линии оборонительных укреплений. 125 тыс. человек ежедневно копали рвы, строили доты и дзоты, ставили противотанковые надолбы – огромные бетонные пирамиды – и валили лес.</a:t>
            </a:r>
          </a:p>
        </p:txBody>
      </p:sp>
      <p:pic>
        <p:nvPicPr>
          <p:cNvPr id="4" name="Picture 2" descr="C:\Users\Ольга\Downloads\баррикады.jpg"/>
          <p:cNvPicPr>
            <a:picLocks noChangeAspect="1" noChangeArrowheads="1"/>
          </p:cNvPicPr>
          <p:nvPr/>
        </p:nvPicPr>
        <p:blipFill>
          <a:blip r:embed="rId3" cstate="print"/>
          <a:srcRect/>
          <a:stretch>
            <a:fillRect/>
          </a:stretch>
        </p:blipFill>
        <p:spPr bwMode="auto">
          <a:xfrm>
            <a:off x="1331640" y="838990"/>
            <a:ext cx="6552728" cy="4171650"/>
          </a:xfrm>
          <a:prstGeom prst="rect">
            <a:avLst/>
          </a:prstGeom>
          <a:ln>
            <a:noFill/>
          </a:ln>
          <a:effectLst>
            <a:softEdge rad="112500"/>
          </a:effectLst>
        </p:spPr>
      </p:pic>
    </p:spTree>
    <p:extLst>
      <p:ext uri="{BB962C8B-B14F-4D97-AF65-F5344CB8AC3E}">
        <p14:creationId xmlns:p14="http://schemas.microsoft.com/office/powerpoint/2010/main" val="41118086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s://avatanplus.com/files/resources/original/56729e44b920b151afba3c9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008" y="-37461"/>
            <a:ext cx="9252520" cy="5180961"/>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323528" y="125219"/>
            <a:ext cx="8532440" cy="646331"/>
          </a:xfrm>
          <a:prstGeom prst="rect">
            <a:avLst/>
          </a:prstGeom>
        </p:spPr>
        <p:txBody>
          <a:bodyPr wrap="square">
            <a:spAutoFit/>
          </a:bodyPr>
          <a:lstStyle/>
          <a:p>
            <a:pPr algn="ctr"/>
            <a:r>
              <a:rPr lang="ru-RU" dirty="0">
                <a:solidFill>
                  <a:schemeClr val="bg1">
                    <a:lumMod val="95000"/>
                    <a:lumOff val="5000"/>
                  </a:schemeClr>
                </a:solidFill>
              </a:rPr>
              <a:t>Подвалы домов превращались в бомбоубежища.  Стекла заклеивали бумажными полосками крест-накрест, чтобы не лопнули от взрывной волны при обстрелах. </a:t>
            </a:r>
            <a:endParaRPr lang="ru-RU" dirty="0"/>
          </a:p>
        </p:txBody>
      </p:sp>
      <p:pic>
        <p:nvPicPr>
          <p:cNvPr id="4" name="Picture 2" descr="C:\Users\Ольга\Downloads\аэростаты невский.jpg"/>
          <p:cNvPicPr>
            <a:picLocks noChangeAspect="1" noChangeArrowheads="1"/>
          </p:cNvPicPr>
          <p:nvPr/>
        </p:nvPicPr>
        <p:blipFill>
          <a:blip r:embed="rId3" cstate="print"/>
          <a:srcRect/>
          <a:stretch>
            <a:fillRect/>
          </a:stretch>
        </p:blipFill>
        <p:spPr bwMode="auto">
          <a:xfrm>
            <a:off x="-5496" y="987574"/>
            <a:ext cx="5009544" cy="3744416"/>
          </a:xfrm>
          <a:prstGeom prst="rect">
            <a:avLst/>
          </a:prstGeom>
          <a:noFill/>
        </p:spPr>
      </p:pic>
      <p:pic>
        <p:nvPicPr>
          <p:cNvPr id="5" name="Picture 2" descr="C:\Users\Ольга\Downloads\дилижабли.jpg"/>
          <p:cNvPicPr>
            <a:picLocks noChangeAspect="1" noChangeArrowheads="1"/>
          </p:cNvPicPr>
          <p:nvPr/>
        </p:nvPicPr>
        <p:blipFill>
          <a:blip r:embed="rId4" cstate="print"/>
          <a:srcRect/>
          <a:stretch>
            <a:fillRect/>
          </a:stretch>
        </p:blipFill>
        <p:spPr bwMode="auto">
          <a:xfrm>
            <a:off x="5061181" y="1237828"/>
            <a:ext cx="4082819" cy="3062114"/>
          </a:xfrm>
          <a:prstGeom prst="rect">
            <a:avLst/>
          </a:prstGeom>
          <a:ln>
            <a:noFill/>
          </a:ln>
          <a:effectLst>
            <a:softEdge rad="31750"/>
          </a:effectLst>
        </p:spPr>
      </p:pic>
    </p:spTree>
    <p:extLst>
      <p:ext uri="{BB962C8B-B14F-4D97-AF65-F5344CB8AC3E}">
        <p14:creationId xmlns:p14="http://schemas.microsoft.com/office/powerpoint/2010/main" val="306598953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s://avatanplus.com/files/resources/original/56729e44b920b151afba3c9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8520" y="-37462"/>
            <a:ext cx="9252520" cy="5180961"/>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0" y="-20538"/>
            <a:ext cx="9036496" cy="646331"/>
          </a:xfrm>
          <a:prstGeom prst="rect">
            <a:avLst/>
          </a:prstGeom>
        </p:spPr>
        <p:txBody>
          <a:bodyPr wrap="square">
            <a:spAutoFit/>
          </a:bodyPr>
          <a:lstStyle/>
          <a:p>
            <a:pPr algn="ctr"/>
            <a:r>
              <a:rPr lang="ru-RU" dirty="0">
                <a:solidFill>
                  <a:schemeClr val="bg1"/>
                </a:solidFill>
              </a:rPr>
              <a:t>Золоченые купола и шпили были прекрасными ориентирами для немецких летчиков, во избежание этого купола покрывали специальной серой </a:t>
            </a:r>
            <a:r>
              <a:rPr lang="ru-RU" dirty="0" smtClean="0">
                <a:solidFill>
                  <a:schemeClr val="bg1"/>
                </a:solidFill>
              </a:rPr>
              <a:t>краской</a:t>
            </a:r>
            <a:endParaRPr lang="ru-RU" dirty="0">
              <a:solidFill>
                <a:schemeClr val="bg1"/>
              </a:solidFill>
            </a:endParaRPr>
          </a:p>
        </p:txBody>
      </p:sp>
      <p:pic>
        <p:nvPicPr>
          <p:cNvPr id="4" name="Picture 2" descr="C:\Users\Ольга\Downloads\черные купола.jpg"/>
          <p:cNvPicPr>
            <a:picLocks noChangeAspect="1" noChangeArrowheads="1"/>
          </p:cNvPicPr>
          <p:nvPr/>
        </p:nvPicPr>
        <p:blipFill>
          <a:blip r:embed="rId3" cstate="print"/>
          <a:srcRect/>
          <a:stretch>
            <a:fillRect/>
          </a:stretch>
        </p:blipFill>
        <p:spPr bwMode="auto">
          <a:xfrm>
            <a:off x="47609" y="860830"/>
            <a:ext cx="5388487" cy="3511120"/>
          </a:xfrm>
          <a:prstGeom prst="rect">
            <a:avLst/>
          </a:prstGeom>
          <a:ln>
            <a:noFill/>
          </a:ln>
          <a:effectLst>
            <a:softEdge rad="112500"/>
          </a:effectLst>
        </p:spPr>
      </p:pic>
      <p:sp>
        <p:nvSpPr>
          <p:cNvPr id="5" name="Прямоугольник 4"/>
          <p:cNvSpPr/>
          <p:nvPr/>
        </p:nvSpPr>
        <p:spPr>
          <a:xfrm>
            <a:off x="-36512" y="4371950"/>
            <a:ext cx="7560840" cy="646331"/>
          </a:xfrm>
          <a:prstGeom prst="rect">
            <a:avLst/>
          </a:prstGeom>
        </p:spPr>
        <p:txBody>
          <a:bodyPr wrap="square">
            <a:spAutoFit/>
          </a:bodyPr>
          <a:lstStyle/>
          <a:p>
            <a:r>
              <a:rPr lang="ru-RU" dirty="0">
                <a:solidFill>
                  <a:schemeClr val="bg1"/>
                </a:solidFill>
              </a:rPr>
              <a:t>С постаментов были сняты и зарыты в землю статуи Летнего сада и знаменитых коней </a:t>
            </a:r>
            <a:r>
              <a:rPr lang="ru-RU" dirty="0" err="1">
                <a:solidFill>
                  <a:schemeClr val="bg1"/>
                </a:solidFill>
              </a:rPr>
              <a:t>Клодта</a:t>
            </a:r>
            <a:r>
              <a:rPr lang="ru-RU" dirty="0">
                <a:solidFill>
                  <a:schemeClr val="bg1"/>
                </a:solidFill>
              </a:rPr>
              <a:t> с Аничкова моста</a:t>
            </a:r>
            <a:endParaRPr lang="ru-RU" dirty="0">
              <a:solidFill>
                <a:schemeClr val="bg1"/>
              </a:solidFill>
            </a:endParaRPr>
          </a:p>
        </p:txBody>
      </p:sp>
      <p:pic>
        <p:nvPicPr>
          <p:cNvPr id="6" name="Picture 2" descr="C:\Users\Ольга\Downloads\летний сад.jpg"/>
          <p:cNvPicPr>
            <a:picLocks noChangeAspect="1" noChangeArrowheads="1"/>
          </p:cNvPicPr>
          <p:nvPr/>
        </p:nvPicPr>
        <p:blipFill>
          <a:blip r:embed="rId4" cstate="print"/>
          <a:srcRect/>
          <a:stretch>
            <a:fillRect/>
          </a:stretch>
        </p:blipFill>
        <p:spPr bwMode="auto">
          <a:xfrm>
            <a:off x="5419575" y="751198"/>
            <a:ext cx="3616921" cy="3764768"/>
          </a:xfrm>
          <a:prstGeom prst="rect">
            <a:avLst/>
          </a:prstGeom>
          <a:ln>
            <a:noFill/>
          </a:ln>
          <a:effectLst>
            <a:softEdge rad="112500"/>
          </a:effectLst>
        </p:spPr>
      </p:pic>
    </p:spTree>
    <p:extLst>
      <p:ext uri="{BB962C8B-B14F-4D97-AF65-F5344CB8AC3E}">
        <p14:creationId xmlns:p14="http://schemas.microsoft.com/office/powerpoint/2010/main" val="173880388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s://avatanplus.com/files/resources/original/56729e44b920b151afba3c9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008" y="-37461"/>
            <a:ext cx="9252520" cy="518096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C:\Users\Ольга\Downloads\кони 2.jpg"/>
          <p:cNvPicPr>
            <a:picLocks noChangeAspect="1" noChangeArrowheads="1"/>
          </p:cNvPicPr>
          <p:nvPr/>
        </p:nvPicPr>
        <p:blipFill rotWithShape="1">
          <a:blip r:embed="rId3" cstate="print"/>
          <a:srcRect l="1977" t="3802" r="3663" b="8207"/>
          <a:stretch/>
        </p:blipFill>
        <p:spPr bwMode="auto">
          <a:xfrm>
            <a:off x="4347474" y="1690264"/>
            <a:ext cx="4761030" cy="3329758"/>
          </a:xfrm>
          <a:prstGeom prst="rect">
            <a:avLst/>
          </a:prstGeom>
          <a:ln>
            <a:noFill/>
          </a:ln>
          <a:effectLst>
            <a:softEdge rad="112500"/>
          </a:effectLst>
        </p:spPr>
      </p:pic>
      <p:pic>
        <p:nvPicPr>
          <p:cNvPr id="4" name="Picture 3" descr="C:\Users\Ольга\Downloads\кони.jpg"/>
          <p:cNvPicPr>
            <a:picLocks noChangeAspect="1" noChangeArrowheads="1"/>
          </p:cNvPicPr>
          <p:nvPr/>
        </p:nvPicPr>
        <p:blipFill>
          <a:blip r:embed="rId4" cstate="print"/>
          <a:srcRect/>
          <a:stretch>
            <a:fillRect/>
          </a:stretch>
        </p:blipFill>
        <p:spPr bwMode="auto">
          <a:xfrm>
            <a:off x="-36512" y="-20538"/>
            <a:ext cx="4454051" cy="3329757"/>
          </a:xfrm>
          <a:prstGeom prst="rect">
            <a:avLst/>
          </a:prstGeom>
          <a:ln>
            <a:noFill/>
          </a:ln>
          <a:effectLst>
            <a:softEdge rad="112500"/>
          </a:effectLst>
        </p:spPr>
      </p:pic>
    </p:spTree>
    <p:extLst>
      <p:ext uri="{BB962C8B-B14F-4D97-AF65-F5344CB8AC3E}">
        <p14:creationId xmlns:p14="http://schemas.microsoft.com/office/powerpoint/2010/main" val="5030014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s://avatanplus.com/files/resources/original/56729e44b920b151afba3c9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008" y="-37461"/>
            <a:ext cx="9252520" cy="5180961"/>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0" y="-20538"/>
            <a:ext cx="9144000" cy="1569660"/>
          </a:xfrm>
          <a:prstGeom prst="rect">
            <a:avLst/>
          </a:prstGeom>
        </p:spPr>
        <p:txBody>
          <a:bodyPr wrap="square">
            <a:spAutoFit/>
          </a:bodyPr>
          <a:lstStyle/>
          <a:p>
            <a:pPr algn="ctr" fontAlgn="auto">
              <a:spcAft>
                <a:spcPts val="0"/>
              </a:spcAft>
              <a:buFont typeface="Arial" pitchFamily="34" charset="0"/>
              <a:buNone/>
              <a:defRPr/>
            </a:pPr>
            <a:r>
              <a:rPr lang="ru-RU" sz="1600" dirty="0">
                <a:solidFill>
                  <a:schemeClr val="bg1"/>
                </a:solidFill>
              </a:rPr>
              <a:t>Были введены продовольственные карточки: с 1 октября рабочие и инженерно-технические работники стали получать по </a:t>
            </a:r>
            <a:r>
              <a:rPr lang="ru-RU" sz="1600" b="1" dirty="0">
                <a:solidFill>
                  <a:schemeClr val="bg1"/>
                </a:solidFill>
              </a:rPr>
              <a:t>400 г </a:t>
            </a:r>
            <a:r>
              <a:rPr lang="ru-RU" sz="1600" dirty="0">
                <a:solidFill>
                  <a:schemeClr val="bg1"/>
                </a:solidFill>
              </a:rPr>
              <a:t>хлеба в сутки, все остальные </a:t>
            </a:r>
            <a:r>
              <a:rPr lang="ru-RU" sz="1600" dirty="0" smtClean="0">
                <a:solidFill>
                  <a:schemeClr val="bg1"/>
                </a:solidFill>
              </a:rPr>
              <a:t>- </a:t>
            </a:r>
            <a:r>
              <a:rPr lang="ru-RU" sz="1600" dirty="0">
                <a:solidFill>
                  <a:schemeClr val="bg1"/>
                </a:solidFill>
              </a:rPr>
              <a:t>по </a:t>
            </a:r>
            <a:r>
              <a:rPr lang="ru-RU" sz="1600" b="1" dirty="0">
                <a:solidFill>
                  <a:schemeClr val="bg1"/>
                </a:solidFill>
              </a:rPr>
              <a:t>200 г. </a:t>
            </a:r>
            <a:r>
              <a:rPr lang="ru-RU" sz="1600" dirty="0">
                <a:solidFill>
                  <a:schemeClr val="bg1"/>
                </a:solidFill>
              </a:rPr>
              <a:t>Остановился общественный транспорт, потому что к зиме 1941 </a:t>
            </a:r>
            <a:r>
              <a:rPr lang="ru-RU" sz="1600" dirty="0" smtClean="0">
                <a:solidFill>
                  <a:schemeClr val="bg1"/>
                </a:solidFill>
              </a:rPr>
              <a:t>- </a:t>
            </a:r>
            <a:r>
              <a:rPr lang="ru-RU" sz="1600" dirty="0">
                <a:solidFill>
                  <a:schemeClr val="bg1"/>
                </a:solidFill>
              </a:rPr>
              <a:t>1942 не осталось никаких топливных запасов и электроэнергии. Запасы продовольствия стремительно сокращались, и в январе 1942 на человека приходилось уже только по </a:t>
            </a:r>
            <a:r>
              <a:rPr lang="ru-RU" sz="1600" b="1" dirty="0">
                <a:solidFill>
                  <a:schemeClr val="bg1"/>
                </a:solidFill>
              </a:rPr>
              <a:t>200/125 г </a:t>
            </a:r>
            <a:r>
              <a:rPr lang="ru-RU" sz="1600" dirty="0">
                <a:solidFill>
                  <a:schemeClr val="bg1"/>
                </a:solidFill>
              </a:rPr>
              <a:t>хлеба в день. К концу февраля 1942 в Ленинграде от холода и голода умерло более </a:t>
            </a:r>
            <a:r>
              <a:rPr lang="ru-RU" sz="1600" b="1" dirty="0">
                <a:solidFill>
                  <a:schemeClr val="bg1"/>
                </a:solidFill>
              </a:rPr>
              <a:t>200 тыс</a:t>
            </a:r>
            <a:r>
              <a:rPr lang="ru-RU" sz="1600" dirty="0">
                <a:solidFill>
                  <a:schemeClr val="bg1"/>
                </a:solidFill>
              </a:rPr>
              <a:t>. человек. </a:t>
            </a:r>
          </a:p>
        </p:txBody>
      </p:sp>
      <p:pic>
        <p:nvPicPr>
          <p:cNvPr id="4" name="Picture 6" descr="http://actualhistory.ru/app/var/pub/files/346/bread.jpg"/>
          <p:cNvPicPr>
            <a:picLocks noChangeAspect="1" noChangeArrowheads="1"/>
          </p:cNvPicPr>
          <p:nvPr/>
        </p:nvPicPr>
        <p:blipFill>
          <a:blip r:embed="rId3"/>
          <a:srcRect/>
          <a:stretch>
            <a:fillRect/>
          </a:stretch>
        </p:blipFill>
        <p:spPr bwMode="auto">
          <a:xfrm>
            <a:off x="418356" y="1562828"/>
            <a:ext cx="2857500" cy="3381375"/>
          </a:xfrm>
          <a:prstGeom prst="rect">
            <a:avLst/>
          </a:prstGeom>
          <a:noFill/>
          <a:ln w="9525">
            <a:noFill/>
            <a:miter lim="800000"/>
            <a:headEnd/>
            <a:tailEnd/>
          </a:ln>
        </p:spPr>
      </p:pic>
      <p:pic>
        <p:nvPicPr>
          <p:cNvPr id="5" name="Picture 8" descr="http://www.spb.mironov.ru/upload/image/teksty_o_blokade/hleb.jpg"/>
          <p:cNvPicPr>
            <a:picLocks noChangeAspect="1" noChangeArrowheads="1"/>
          </p:cNvPicPr>
          <p:nvPr/>
        </p:nvPicPr>
        <p:blipFill>
          <a:blip r:embed="rId4"/>
          <a:srcRect/>
          <a:stretch>
            <a:fillRect/>
          </a:stretch>
        </p:blipFill>
        <p:spPr bwMode="auto">
          <a:xfrm>
            <a:off x="3851042" y="1586641"/>
            <a:ext cx="4837113" cy="3357562"/>
          </a:xfrm>
          <a:prstGeom prst="rect">
            <a:avLst/>
          </a:prstGeom>
          <a:noFill/>
          <a:ln w="9525">
            <a:noFill/>
            <a:miter lim="800000"/>
            <a:headEnd/>
            <a:tailEnd/>
          </a:ln>
        </p:spPr>
      </p:pic>
    </p:spTree>
    <p:extLst>
      <p:ext uri="{BB962C8B-B14F-4D97-AF65-F5344CB8AC3E}">
        <p14:creationId xmlns:p14="http://schemas.microsoft.com/office/powerpoint/2010/main" val="306598953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s://avatanplus.com/files/resources/original/56729e44b920b151afba3c9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8520" y="-37462"/>
            <a:ext cx="9252520" cy="5180961"/>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0" y="3075806"/>
            <a:ext cx="9036496" cy="2031325"/>
          </a:xfrm>
          <a:prstGeom prst="rect">
            <a:avLst/>
          </a:prstGeom>
        </p:spPr>
        <p:txBody>
          <a:bodyPr wrap="square">
            <a:spAutoFit/>
          </a:bodyPr>
          <a:lstStyle/>
          <a:p>
            <a:pPr algn="just"/>
            <a:r>
              <a:rPr lang="ru-RU" dirty="0">
                <a:solidFill>
                  <a:schemeClr val="bg1"/>
                </a:solidFill>
              </a:rPr>
              <a:t> В булочные, где выдавался ежедневный паёк, были огромные очереди. Помимо голода блокадный Ленинград атаковали и другие бедствия: очень морозные зимы, порой столбик термометра опускался до - 40 градусов. Закончилось топливо и замёрзли водопроводные трубы - город остался без света, и питьевой воды. Ещё одной бедой для осаждённого города первой блокадной зимой стали крысы. Они не только уничтожали запасы еды, но и разносили всевозможные инфекции. Люди умирали, и их не успевали хоронить, трупы лежали прямо на улицах. </a:t>
            </a:r>
            <a:endParaRPr lang="ru-RU" dirty="0"/>
          </a:p>
        </p:txBody>
      </p:sp>
      <p:pic>
        <p:nvPicPr>
          <p:cNvPr id="4" name="Picture 2" descr="Блокадный Ленинград - фото людей погибших от бомбежки"/>
          <p:cNvPicPr>
            <a:picLocks noChangeAspect="1" noChangeArrowheads="1"/>
          </p:cNvPicPr>
          <p:nvPr/>
        </p:nvPicPr>
        <p:blipFill>
          <a:blip r:embed="rId3"/>
          <a:srcRect/>
          <a:stretch>
            <a:fillRect/>
          </a:stretch>
        </p:blipFill>
        <p:spPr bwMode="auto">
          <a:xfrm>
            <a:off x="35496" y="123478"/>
            <a:ext cx="4786733" cy="2976125"/>
          </a:xfrm>
          <a:prstGeom prst="rect">
            <a:avLst/>
          </a:prstGeom>
          <a:noFill/>
          <a:ln w="9525">
            <a:noFill/>
            <a:miter lim="800000"/>
            <a:headEnd/>
            <a:tailEnd/>
          </a:ln>
        </p:spPr>
      </p:pic>
      <p:pic>
        <p:nvPicPr>
          <p:cNvPr id="5" name="Picture 2" descr="Блокадный Ленинград - фото людей в разрушенном доме"/>
          <p:cNvPicPr>
            <a:picLocks noChangeAspect="1" noChangeArrowheads="1"/>
          </p:cNvPicPr>
          <p:nvPr/>
        </p:nvPicPr>
        <p:blipFill>
          <a:blip r:embed="rId4"/>
          <a:srcRect/>
          <a:stretch>
            <a:fillRect/>
          </a:stretch>
        </p:blipFill>
        <p:spPr bwMode="auto">
          <a:xfrm>
            <a:off x="4932040" y="161627"/>
            <a:ext cx="4104456" cy="2914179"/>
          </a:xfrm>
          <a:prstGeom prst="rect">
            <a:avLst/>
          </a:prstGeom>
          <a:noFill/>
          <a:ln w="9525">
            <a:noFill/>
            <a:miter lim="800000"/>
            <a:headEnd/>
            <a:tailEnd/>
          </a:ln>
        </p:spPr>
      </p:pic>
    </p:spTree>
    <p:extLst>
      <p:ext uri="{BB962C8B-B14F-4D97-AF65-F5344CB8AC3E}">
        <p14:creationId xmlns:p14="http://schemas.microsoft.com/office/powerpoint/2010/main" val="306598953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s://avatanplus.com/files/resources/original/56729e44b920b151afba3c9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008" y="-37461"/>
            <a:ext cx="9252520" cy="5180961"/>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54260" y="74437"/>
            <a:ext cx="9144000" cy="697113"/>
          </a:xfrm>
          <a:prstGeom prst="rect">
            <a:avLst/>
          </a:prstGeom>
          <a:solidFill>
            <a:schemeClr val="bg1">
              <a:lumMod val="50000"/>
            </a:schemeClr>
          </a:solidFill>
          <a:ln>
            <a:noFill/>
          </a:ln>
          <a:effectLst>
            <a:glow rad="266700">
              <a:schemeClr val="tx1">
                <a:alpha val="40000"/>
              </a:schemeClr>
            </a:glow>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Прямоугольник 2"/>
          <p:cNvSpPr/>
          <p:nvPr/>
        </p:nvSpPr>
        <p:spPr>
          <a:xfrm>
            <a:off x="1907704" y="114767"/>
            <a:ext cx="5640647" cy="584775"/>
          </a:xfrm>
          <a:prstGeom prst="rect">
            <a:avLst/>
          </a:prstGeom>
        </p:spPr>
        <p:txBody>
          <a:bodyPr wrap="none">
            <a:spAutoFit/>
          </a:bodyPr>
          <a:lstStyle/>
          <a:p>
            <a:r>
              <a:rPr lang="ru-RU" sz="3200" dirty="0">
                <a:ln w="18415" cmpd="sng">
                  <a:solidFill>
                    <a:srgbClr val="FFFFFF"/>
                  </a:solidFill>
                  <a:prstDash val="solid"/>
                </a:ln>
                <a:solidFill>
                  <a:srgbClr val="FFFFFF"/>
                </a:solidFill>
                <a:effectLst>
                  <a:outerShdw blurRad="63500" dir="3600000" algn="tl" rotWithShape="0">
                    <a:srgbClr val="000000">
                      <a:alpha val="70000"/>
                    </a:srgbClr>
                  </a:outerShdw>
                </a:effectLst>
              </a:rPr>
              <a:t>Жизнь блокадного Ленинграда</a:t>
            </a:r>
            <a:endParaRPr lang="ru-RU" sz="3200" dirty="0">
              <a:effectLst>
                <a:outerShdw blurRad="63500" dir="3600000" algn="tl" rotWithShape="0">
                  <a:srgbClr val="000000">
                    <a:alpha val="70000"/>
                  </a:srgbClr>
                </a:outerShdw>
              </a:effectLst>
            </a:endParaRPr>
          </a:p>
        </p:txBody>
      </p:sp>
      <p:sp>
        <p:nvSpPr>
          <p:cNvPr id="5" name="Прямоугольник 4"/>
          <p:cNvSpPr/>
          <p:nvPr/>
        </p:nvSpPr>
        <p:spPr>
          <a:xfrm>
            <a:off x="107504" y="701283"/>
            <a:ext cx="8784976" cy="646331"/>
          </a:xfrm>
          <a:prstGeom prst="rect">
            <a:avLst/>
          </a:prstGeom>
        </p:spPr>
        <p:txBody>
          <a:bodyPr wrap="square">
            <a:spAutoFit/>
          </a:bodyPr>
          <a:lstStyle/>
          <a:p>
            <a:pPr>
              <a:buFont typeface="Arial" charset="0"/>
              <a:buNone/>
            </a:pPr>
            <a:r>
              <a:rPr lang="ru-RU" dirty="0">
                <a:solidFill>
                  <a:schemeClr val="bg1"/>
                </a:solidFill>
              </a:rPr>
              <a:t>Одновременно с этим ленинградцы всеми силами старались выжить и не дать умереть родному городу. </a:t>
            </a:r>
          </a:p>
        </p:txBody>
      </p:sp>
      <p:sp>
        <p:nvSpPr>
          <p:cNvPr id="6" name="Прямоугольник 5"/>
          <p:cNvSpPr/>
          <p:nvPr/>
        </p:nvSpPr>
        <p:spPr>
          <a:xfrm>
            <a:off x="179512" y="1581636"/>
            <a:ext cx="3888432" cy="2862322"/>
          </a:xfrm>
          <a:prstGeom prst="rect">
            <a:avLst/>
          </a:prstGeom>
        </p:spPr>
        <p:txBody>
          <a:bodyPr wrap="square">
            <a:spAutoFit/>
          </a:bodyPr>
          <a:lstStyle/>
          <a:p>
            <a:r>
              <a:rPr lang="ru-RU" dirty="0">
                <a:solidFill>
                  <a:schemeClr val="bg1"/>
                </a:solidFill>
                <a:latin typeface="Calibri" pitchFamily="34" charset="0"/>
              </a:rPr>
              <a:t>Мало того: Ленинград помогал армии, выпуская военную продукцию - заводы продолжали работать и в таких условиях. Восстанавливали свою деятельность театры и музеи. Это было необходимо - доказать врагу, а, главное самим себе: блокада Ленинграда не убьёт город, он продолжает жить!</a:t>
            </a:r>
            <a:endParaRPr lang="ru-RU" dirty="0">
              <a:solidFill>
                <a:schemeClr val="bg1"/>
              </a:solidFill>
              <a:latin typeface="Calibri" pitchFamily="34" charset="0"/>
            </a:endParaRPr>
          </a:p>
        </p:txBody>
      </p:sp>
      <p:pic>
        <p:nvPicPr>
          <p:cNvPr id="7" name="Picture 2" descr="Фото защитников блокадного Ленинграда"/>
          <p:cNvPicPr>
            <a:picLocks noChangeAspect="1" noChangeArrowheads="1"/>
          </p:cNvPicPr>
          <p:nvPr/>
        </p:nvPicPr>
        <p:blipFill>
          <a:blip r:embed="rId3"/>
          <a:srcRect/>
          <a:stretch>
            <a:fillRect/>
          </a:stretch>
        </p:blipFill>
        <p:spPr bwMode="auto">
          <a:xfrm>
            <a:off x="4139952" y="1203598"/>
            <a:ext cx="4680520" cy="3662301"/>
          </a:xfrm>
          <a:prstGeom prst="rect">
            <a:avLst/>
          </a:prstGeom>
          <a:noFill/>
          <a:ln w="9525">
            <a:noFill/>
            <a:miter lim="800000"/>
            <a:headEnd/>
            <a:tailEnd/>
          </a:ln>
        </p:spPr>
      </p:pic>
    </p:spTree>
    <p:extLst>
      <p:ext uri="{BB962C8B-B14F-4D97-AF65-F5344CB8AC3E}">
        <p14:creationId xmlns:p14="http://schemas.microsoft.com/office/powerpoint/2010/main" val="306598953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s://avatanplus.com/files/resources/original/56729e44b920b151afba3c9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008" y="-37461"/>
            <a:ext cx="9252520" cy="5180961"/>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72008" y="4168700"/>
            <a:ext cx="9216008" cy="923330"/>
          </a:xfrm>
          <a:prstGeom prst="rect">
            <a:avLst/>
          </a:prstGeom>
        </p:spPr>
        <p:txBody>
          <a:bodyPr wrap="square">
            <a:spAutoFit/>
          </a:bodyPr>
          <a:lstStyle/>
          <a:p>
            <a:pPr algn="just"/>
            <a:r>
              <a:rPr lang="ru-RU" dirty="0">
                <a:solidFill>
                  <a:schemeClr val="bg1"/>
                </a:solidFill>
                <a:ea typeface="Times New Roman" pitchFamily="18" charset="0"/>
                <a:cs typeface="Arial" pitchFamily="34" charset="0"/>
              </a:rPr>
              <a:t>С конца июня в городе началась эвакуация: из города стали вывозить мирных жителей и в первую очередь детей. До начала  сентября удалось вывезти 636 </a:t>
            </a:r>
            <a:r>
              <a:rPr lang="ru-RU" dirty="0" err="1">
                <a:solidFill>
                  <a:schemeClr val="bg1"/>
                </a:solidFill>
                <a:ea typeface="Times New Roman" pitchFamily="18" charset="0"/>
                <a:cs typeface="Arial" pitchFamily="34" charset="0"/>
              </a:rPr>
              <a:t>тыс.человек</a:t>
            </a:r>
            <a:r>
              <a:rPr lang="ru-RU" dirty="0">
                <a:solidFill>
                  <a:schemeClr val="bg1"/>
                </a:solidFill>
                <a:ea typeface="Times New Roman" pitchFamily="18" charset="0"/>
                <a:cs typeface="Arial" pitchFamily="34" charset="0"/>
              </a:rPr>
              <a:t>, 86 крупнейших предприятий (людей и оборудования), многие учреждения, вузы, театры и др. </a:t>
            </a:r>
            <a:endParaRPr lang="ru-RU" dirty="0">
              <a:solidFill>
                <a:schemeClr val="bg1"/>
              </a:solidFill>
            </a:endParaRPr>
          </a:p>
        </p:txBody>
      </p:sp>
      <p:pic>
        <p:nvPicPr>
          <p:cNvPr id="4" name="Picture 3" descr="C:\Users\Ольга\Downloads\эвакуация 1.jpg"/>
          <p:cNvPicPr>
            <a:picLocks noChangeAspect="1" noChangeArrowheads="1"/>
          </p:cNvPicPr>
          <p:nvPr/>
        </p:nvPicPr>
        <p:blipFill>
          <a:blip r:embed="rId3" cstate="print"/>
          <a:srcRect/>
          <a:stretch>
            <a:fillRect/>
          </a:stretch>
        </p:blipFill>
        <p:spPr bwMode="auto">
          <a:xfrm>
            <a:off x="75437" y="267494"/>
            <a:ext cx="6055814" cy="3600400"/>
          </a:xfrm>
          <a:prstGeom prst="rect">
            <a:avLst/>
          </a:prstGeom>
          <a:ln>
            <a:noFill/>
          </a:ln>
          <a:effectLst>
            <a:softEdge rad="112500"/>
          </a:effectLst>
        </p:spPr>
      </p:pic>
      <p:pic>
        <p:nvPicPr>
          <p:cNvPr id="5" name="Picture 2" descr="C:\Users\Ольга\Downloads\эвакуация.jpg"/>
          <p:cNvPicPr>
            <a:picLocks noChangeAspect="1" noChangeArrowheads="1"/>
          </p:cNvPicPr>
          <p:nvPr/>
        </p:nvPicPr>
        <p:blipFill rotWithShape="1">
          <a:blip r:embed="rId4" cstate="print"/>
          <a:srcRect l="5574" t="2523" r="5893" b="8127"/>
          <a:stretch/>
        </p:blipFill>
        <p:spPr bwMode="auto">
          <a:xfrm>
            <a:off x="6012160" y="282212"/>
            <a:ext cx="3121269" cy="2361546"/>
          </a:xfrm>
          <a:prstGeom prst="rect">
            <a:avLst/>
          </a:prstGeom>
          <a:ln>
            <a:noFill/>
          </a:ln>
          <a:effectLst>
            <a:softEdge rad="112500"/>
          </a:effectLst>
        </p:spPr>
      </p:pic>
      <p:pic>
        <p:nvPicPr>
          <p:cNvPr id="6" name="Picture 2" descr="C:\Users\Ольга\Downloads\ополчение.jpg"/>
          <p:cNvPicPr>
            <a:picLocks noChangeAspect="1" noChangeArrowheads="1"/>
          </p:cNvPicPr>
          <p:nvPr/>
        </p:nvPicPr>
        <p:blipFill>
          <a:blip r:embed="rId5" cstate="print"/>
          <a:srcRect/>
          <a:stretch>
            <a:fillRect/>
          </a:stretch>
        </p:blipFill>
        <p:spPr bwMode="auto">
          <a:xfrm>
            <a:off x="6312654" y="2499742"/>
            <a:ext cx="2363802" cy="1772852"/>
          </a:xfrm>
          <a:prstGeom prst="rect">
            <a:avLst/>
          </a:prstGeom>
          <a:ln>
            <a:noFill/>
          </a:ln>
          <a:effectLst>
            <a:softEdge rad="112500"/>
          </a:effectLst>
        </p:spPr>
      </p:pic>
    </p:spTree>
    <p:extLst>
      <p:ext uri="{BB962C8B-B14F-4D97-AF65-F5344CB8AC3E}">
        <p14:creationId xmlns:p14="http://schemas.microsoft.com/office/powerpoint/2010/main" val="306598953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s://avatanplus.com/files/resources/original/56729e44b920b151afba3c9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37461"/>
            <a:ext cx="9252520" cy="5180961"/>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179512" y="-20538"/>
            <a:ext cx="8784976" cy="923330"/>
          </a:xfrm>
          <a:prstGeom prst="rect">
            <a:avLst/>
          </a:prstGeom>
        </p:spPr>
        <p:txBody>
          <a:bodyPr wrap="square">
            <a:spAutoFit/>
          </a:bodyPr>
          <a:lstStyle/>
          <a:p>
            <a:pPr algn="just"/>
            <a:r>
              <a:rPr lang="ru-RU" dirty="0">
                <a:solidFill>
                  <a:schemeClr val="bg1">
                    <a:lumMod val="95000"/>
                    <a:lumOff val="5000"/>
                  </a:schemeClr>
                </a:solidFill>
              </a:rPr>
              <a:t>4 сентября – первый артиллерийский обстрел города. Первые погибшие женщины и дети. 6 сентября – первый сильный налет авиации; «</a:t>
            </a:r>
            <a:r>
              <a:rPr lang="ru-RU" dirty="0" err="1">
                <a:solidFill>
                  <a:schemeClr val="bg1">
                    <a:lumMod val="95000"/>
                    <a:lumOff val="5000"/>
                  </a:schemeClr>
                </a:solidFill>
              </a:rPr>
              <a:t>юнкерсы</a:t>
            </a:r>
            <a:r>
              <a:rPr lang="ru-RU" dirty="0">
                <a:solidFill>
                  <a:schemeClr val="bg1">
                    <a:lumMod val="95000"/>
                    <a:lumOff val="5000"/>
                  </a:schemeClr>
                </a:solidFill>
              </a:rPr>
              <a:t>» сбросили на город несколько тысяч бомб. 178 пожаров, 24 человека убиты, 122 – ранены.</a:t>
            </a:r>
            <a:endParaRPr lang="ru-RU" dirty="0">
              <a:solidFill>
                <a:schemeClr val="bg1">
                  <a:lumMod val="95000"/>
                  <a:lumOff val="5000"/>
                </a:schemeClr>
              </a:solidFill>
            </a:endParaRPr>
          </a:p>
        </p:txBody>
      </p:sp>
      <p:pic>
        <p:nvPicPr>
          <p:cNvPr id="4" name="Picture 2" descr="C:\Users\Ольга\Downloads\сент.jpg"/>
          <p:cNvPicPr>
            <a:picLocks noChangeAspect="1" noChangeArrowheads="1"/>
          </p:cNvPicPr>
          <p:nvPr/>
        </p:nvPicPr>
        <p:blipFill rotWithShape="1">
          <a:blip r:embed="rId3" cstate="print"/>
          <a:srcRect l="-846" t="9403" r="846" b="-122"/>
          <a:stretch/>
        </p:blipFill>
        <p:spPr bwMode="auto">
          <a:xfrm>
            <a:off x="1331640" y="934956"/>
            <a:ext cx="6336704" cy="4115444"/>
          </a:xfrm>
          <a:prstGeom prst="rect">
            <a:avLst/>
          </a:prstGeom>
          <a:ln>
            <a:noFill/>
          </a:ln>
          <a:effectLst>
            <a:softEdge rad="112500"/>
          </a:effectLst>
        </p:spPr>
      </p:pic>
    </p:spTree>
    <p:extLst>
      <p:ext uri="{BB962C8B-B14F-4D97-AF65-F5344CB8AC3E}">
        <p14:creationId xmlns:p14="http://schemas.microsoft.com/office/powerpoint/2010/main" val="306598953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s://avatanplus.com/files/resources/original/56729e44b920b151afba3c9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008" y="-37461"/>
            <a:ext cx="9252520" cy="5180961"/>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179512" y="4445699"/>
            <a:ext cx="8712968" cy="646331"/>
          </a:xfrm>
          <a:prstGeom prst="rect">
            <a:avLst/>
          </a:prstGeom>
        </p:spPr>
        <p:txBody>
          <a:bodyPr wrap="square">
            <a:spAutoFit/>
          </a:bodyPr>
          <a:lstStyle/>
          <a:p>
            <a:pPr lvl="0" algn="just" fontAlgn="base">
              <a:spcBef>
                <a:spcPct val="0"/>
              </a:spcBef>
              <a:spcAft>
                <a:spcPct val="0"/>
              </a:spcAft>
            </a:pPr>
            <a:r>
              <a:rPr lang="ru-RU" dirty="0">
                <a:solidFill>
                  <a:schemeClr val="bg1"/>
                </a:solidFill>
                <a:ea typeface="Times New Roman" pitchFamily="18" charset="0"/>
                <a:cs typeface="Arial" pitchFamily="34" charset="0"/>
              </a:rPr>
              <a:t>Обстрелы продолжались 611 дней. По Ленинграду было выпущено 148478 снарядов. От бомбежек и артобстрелов погибло 16747 и было ранено 33782 мирных жителя. </a:t>
            </a:r>
            <a:endParaRPr lang="ru-RU" dirty="0">
              <a:solidFill>
                <a:schemeClr val="bg1"/>
              </a:solidFill>
              <a:cs typeface="Arial" pitchFamily="34" charset="0"/>
            </a:endParaRPr>
          </a:p>
        </p:txBody>
      </p:sp>
      <p:pic>
        <p:nvPicPr>
          <p:cNvPr id="4" name="Picture 2" descr="C:\Users\Ольга\Downloads\обстрелы.jpg"/>
          <p:cNvPicPr>
            <a:picLocks noChangeAspect="1" noChangeArrowheads="1"/>
          </p:cNvPicPr>
          <p:nvPr/>
        </p:nvPicPr>
        <p:blipFill rotWithShape="1">
          <a:blip r:embed="rId3" cstate="print"/>
          <a:srcRect l="6103" t="4547" r="7691" b="2764"/>
          <a:stretch/>
        </p:blipFill>
        <p:spPr bwMode="auto">
          <a:xfrm>
            <a:off x="1259632" y="236730"/>
            <a:ext cx="6166005" cy="4208969"/>
          </a:xfrm>
          <a:prstGeom prst="rect">
            <a:avLst/>
          </a:prstGeom>
          <a:ln>
            <a:noFill/>
          </a:ln>
          <a:effectLst>
            <a:softEdge rad="112500"/>
          </a:effectLst>
        </p:spPr>
      </p:pic>
    </p:spTree>
    <p:extLst>
      <p:ext uri="{BB962C8B-B14F-4D97-AF65-F5344CB8AC3E}">
        <p14:creationId xmlns:p14="http://schemas.microsoft.com/office/powerpoint/2010/main" val="306598953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s://avatanplus.com/files/resources/original/56729e44b920b151afba3c9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008" y="-37461"/>
            <a:ext cx="9252520" cy="5180961"/>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2987824" y="1120552"/>
            <a:ext cx="2664296" cy="3293209"/>
          </a:xfrm>
          <a:prstGeom prst="rect">
            <a:avLst/>
          </a:prstGeom>
        </p:spPr>
        <p:txBody>
          <a:bodyPr wrap="square">
            <a:spAutoFit/>
          </a:bodyPr>
          <a:lstStyle/>
          <a:p>
            <a:pPr algn="just" fontAlgn="auto">
              <a:spcAft>
                <a:spcPts val="0"/>
              </a:spcAft>
              <a:buFont typeface="Arial" pitchFamily="34" charset="0"/>
              <a:buNone/>
              <a:defRPr/>
            </a:pPr>
            <a:r>
              <a:rPr lang="ru-RU" sz="1600" dirty="0">
                <a:solidFill>
                  <a:schemeClr val="bg1"/>
                </a:solidFill>
              </a:rPr>
              <a:t>В связи с прекращением связи с Большой землей особое значение приобрела дорога через Ладожское озеро, ставшая легендарной «Дорогой Жизни». 17 ноября двумя группами была проведена разведка трассы по льду. 20 ноября по ледовой Дороге жизни был проведён первый конный обоз, через день- первая </a:t>
            </a:r>
            <a:r>
              <a:rPr lang="ru-RU" sz="1600" dirty="0" smtClean="0">
                <a:solidFill>
                  <a:schemeClr val="bg1"/>
                </a:solidFill>
              </a:rPr>
              <a:t>автоколонна</a:t>
            </a:r>
            <a:endParaRPr lang="ru-RU" sz="1600" dirty="0">
              <a:solidFill>
                <a:schemeClr val="bg1"/>
              </a:solidFill>
            </a:endParaRPr>
          </a:p>
        </p:txBody>
      </p:sp>
      <p:sp>
        <p:nvSpPr>
          <p:cNvPr id="4" name="Прямоугольник 3"/>
          <p:cNvSpPr/>
          <p:nvPr/>
        </p:nvSpPr>
        <p:spPr>
          <a:xfrm>
            <a:off x="54260" y="74437"/>
            <a:ext cx="9144000" cy="697113"/>
          </a:xfrm>
          <a:prstGeom prst="rect">
            <a:avLst/>
          </a:prstGeom>
          <a:solidFill>
            <a:schemeClr val="bg1">
              <a:lumMod val="50000"/>
            </a:schemeClr>
          </a:solidFill>
          <a:ln>
            <a:noFill/>
          </a:ln>
          <a:effectLst>
            <a:glow rad="266700">
              <a:schemeClr val="tx1">
                <a:alpha val="40000"/>
              </a:schemeClr>
            </a:glow>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Прямоугольник 4"/>
          <p:cNvSpPr/>
          <p:nvPr/>
        </p:nvSpPr>
        <p:spPr>
          <a:xfrm>
            <a:off x="2987230" y="51470"/>
            <a:ext cx="3096938" cy="646331"/>
          </a:xfrm>
          <a:prstGeom prst="rect">
            <a:avLst/>
          </a:prstGeom>
        </p:spPr>
        <p:txBody>
          <a:bodyPr wrap="none">
            <a:spAutoFit/>
          </a:bodyPr>
          <a:lstStyle/>
          <a:p>
            <a:r>
              <a:rPr lang="ru-RU" sz="3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Дорога Жизни</a:t>
            </a:r>
            <a:endParaRPr lang="ru-RU" dirty="0"/>
          </a:p>
        </p:txBody>
      </p:sp>
      <p:pic>
        <p:nvPicPr>
          <p:cNvPr id="6" name="Picture 2" descr="https://encrypted-tbn0.gstatic.com/images?q=tbn:ANd9GcSCdkU5VrylskfbielMTsEBDkH47JNcROk44j7O1i1JAxe9lt-w"/>
          <p:cNvPicPr>
            <a:picLocks noChangeAspect="1" noChangeArrowheads="1"/>
          </p:cNvPicPr>
          <p:nvPr/>
        </p:nvPicPr>
        <p:blipFill>
          <a:blip r:embed="rId3"/>
          <a:srcRect/>
          <a:stretch>
            <a:fillRect/>
          </a:stretch>
        </p:blipFill>
        <p:spPr bwMode="auto">
          <a:xfrm>
            <a:off x="5678586" y="1491630"/>
            <a:ext cx="3357910" cy="2419669"/>
          </a:xfrm>
          <a:prstGeom prst="rect">
            <a:avLst/>
          </a:prstGeom>
          <a:noFill/>
          <a:ln w="9525">
            <a:noFill/>
            <a:miter lim="800000"/>
            <a:headEnd/>
            <a:tailEnd/>
          </a:ln>
        </p:spPr>
      </p:pic>
      <p:pic>
        <p:nvPicPr>
          <p:cNvPr id="7" name="Picture 2" descr="http://his.1september.ru/2007/08/19-1.jpg"/>
          <p:cNvPicPr>
            <a:picLocks noChangeAspect="1" noChangeArrowheads="1"/>
          </p:cNvPicPr>
          <p:nvPr/>
        </p:nvPicPr>
        <p:blipFill>
          <a:blip r:embed="rId4"/>
          <a:srcRect/>
          <a:stretch>
            <a:fillRect/>
          </a:stretch>
        </p:blipFill>
        <p:spPr bwMode="auto">
          <a:xfrm>
            <a:off x="35496" y="1343851"/>
            <a:ext cx="2884354" cy="2812075"/>
          </a:xfrm>
          <a:prstGeom prst="rect">
            <a:avLst/>
          </a:prstGeom>
          <a:noFill/>
          <a:ln w="9525">
            <a:noFill/>
            <a:miter lim="800000"/>
            <a:headEnd/>
            <a:tailEnd/>
          </a:ln>
        </p:spPr>
      </p:pic>
      <p:sp>
        <p:nvSpPr>
          <p:cNvPr id="8" name="Прямоугольник 7"/>
          <p:cNvSpPr/>
          <p:nvPr/>
        </p:nvSpPr>
        <p:spPr>
          <a:xfrm>
            <a:off x="35496" y="4302264"/>
            <a:ext cx="8640960" cy="861774"/>
          </a:xfrm>
          <a:prstGeom prst="rect">
            <a:avLst/>
          </a:prstGeom>
        </p:spPr>
        <p:txBody>
          <a:bodyPr wrap="square">
            <a:spAutoFit/>
          </a:bodyPr>
          <a:lstStyle/>
          <a:p>
            <a:pPr fontAlgn="auto">
              <a:spcAft>
                <a:spcPts val="0"/>
              </a:spcAft>
              <a:buFont typeface="Arial" pitchFamily="34" charset="0"/>
              <a:buNone/>
              <a:defRPr/>
            </a:pPr>
            <a:r>
              <a:rPr lang="ru-RU" sz="1600" dirty="0" smtClean="0">
                <a:solidFill>
                  <a:schemeClr val="bg1"/>
                </a:solidFill>
              </a:rPr>
              <a:t>Всего </a:t>
            </a:r>
            <a:r>
              <a:rPr lang="ru-RU" sz="1600" dirty="0">
                <a:solidFill>
                  <a:schemeClr val="bg1"/>
                </a:solidFill>
              </a:rPr>
              <a:t>в первую блокадную зиму ледовая дорога работала 152 дня. За это время было перевезено 361 тыс. т. различных грузов, в том числе 262,5 тыс. т. продовольствия. Из города было эвакуировано более 550 тыс. ленинградцев и более 35 тыс. раненых.</a:t>
            </a:r>
            <a:endParaRPr lang="ru-RU" sz="1600" dirty="0">
              <a:solidFill>
                <a:schemeClr val="bg1"/>
              </a:solidFill>
            </a:endParaRPr>
          </a:p>
        </p:txBody>
      </p:sp>
    </p:spTree>
    <p:extLst>
      <p:ext uri="{BB962C8B-B14F-4D97-AF65-F5344CB8AC3E}">
        <p14:creationId xmlns:p14="http://schemas.microsoft.com/office/powerpoint/2010/main" val="8788956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s://avatanplus.com/files/resources/original/56729e44b920b151afba3c9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008" y="-37461"/>
            <a:ext cx="9252520" cy="5180961"/>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72008" y="3409712"/>
            <a:ext cx="9396536" cy="1754326"/>
          </a:xfrm>
          <a:prstGeom prst="rect">
            <a:avLst/>
          </a:prstGeom>
        </p:spPr>
        <p:txBody>
          <a:bodyPr wrap="square">
            <a:spAutoFit/>
          </a:bodyPr>
          <a:lstStyle/>
          <a:p>
            <a:pPr fontAlgn="auto">
              <a:spcAft>
                <a:spcPts val="0"/>
              </a:spcAft>
              <a:buFont typeface="Arial" pitchFamily="34" charset="0"/>
              <a:buNone/>
              <a:defRPr/>
            </a:pPr>
            <a:r>
              <a:rPr lang="ru-RU" dirty="0">
                <a:solidFill>
                  <a:schemeClr val="bg1"/>
                </a:solidFill>
              </a:rPr>
              <a:t>Вторая навигация по Ладоге началась 23 мая 1942 года, за время действия которой было перевезено в обоих направлениях свыше 1 млн. т. различных грузов. Из города было эвакуировано около 540 тыс. </a:t>
            </a:r>
            <a:r>
              <a:rPr lang="ru-RU" dirty="0" smtClean="0">
                <a:solidFill>
                  <a:schemeClr val="bg1"/>
                </a:solidFill>
              </a:rPr>
              <a:t>человек. С </a:t>
            </a:r>
            <a:r>
              <a:rPr lang="ru-RU" dirty="0">
                <a:solidFill>
                  <a:schemeClr val="bg1"/>
                </a:solidFill>
              </a:rPr>
              <a:t>19 декабря 1942 по 30 марта 1943 года 101 день вновь действовала ледовая Дорога жизни. За этот период было перевезено более 200 тыс. т. различных грузов, в том числе свыше 100 тыс. т. продовольствия и эвакуировано около 89 тыс. человек.</a:t>
            </a:r>
          </a:p>
        </p:txBody>
      </p:sp>
      <p:pic>
        <p:nvPicPr>
          <p:cNvPr id="4" name="Picture 2" descr="http://www.kokkorevo.com/dorogaZiznihorse.jpg"/>
          <p:cNvPicPr>
            <a:picLocks noChangeAspect="1" noChangeArrowheads="1"/>
          </p:cNvPicPr>
          <p:nvPr/>
        </p:nvPicPr>
        <p:blipFill>
          <a:blip r:embed="rId3"/>
          <a:srcRect/>
          <a:stretch>
            <a:fillRect/>
          </a:stretch>
        </p:blipFill>
        <p:spPr bwMode="auto">
          <a:xfrm>
            <a:off x="17748" y="123478"/>
            <a:ext cx="4410236" cy="3233020"/>
          </a:xfrm>
          <a:prstGeom prst="rect">
            <a:avLst/>
          </a:prstGeom>
          <a:noFill/>
          <a:ln w="9525">
            <a:noFill/>
            <a:miter lim="800000"/>
            <a:headEnd/>
            <a:tailEnd/>
          </a:ln>
        </p:spPr>
      </p:pic>
      <p:pic>
        <p:nvPicPr>
          <p:cNvPr id="5" name="Picture 4" descr="Блокада Ленинграда - фото дорога жизни"/>
          <p:cNvPicPr>
            <a:picLocks noChangeAspect="1" noChangeArrowheads="1"/>
          </p:cNvPicPr>
          <p:nvPr/>
        </p:nvPicPr>
        <p:blipFill>
          <a:blip r:embed="rId4"/>
          <a:srcRect/>
          <a:stretch>
            <a:fillRect/>
          </a:stretch>
        </p:blipFill>
        <p:spPr bwMode="auto">
          <a:xfrm>
            <a:off x="4499992" y="123478"/>
            <a:ext cx="4629445" cy="3240360"/>
          </a:xfrm>
          <a:prstGeom prst="rect">
            <a:avLst/>
          </a:prstGeom>
          <a:noFill/>
          <a:ln w="9525">
            <a:noFill/>
            <a:miter lim="800000"/>
            <a:headEnd/>
            <a:tailEnd/>
          </a:ln>
        </p:spPr>
      </p:pic>
    </p:spTree>
    <p:extLst>
      <p:ext uri="{BB962C8B-B14F-4D97-AF65-F5344CB8AC3E}">
        <p14:creationId xmlns:p14="http://schemas.microsoft.com/office/powerpoint/2010/main" val="8788956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s://avatanplus.com/files/resources/original/56729e44b920b151afba3c9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008" y="-37461"/>
            <a:ext cx="9252520" cy="5180961"/>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36512" y="74437"/>
            <a:ext cx="9144000" cy="697113"/>
          </a:xfrm>
          <a:prstGeom prst="rect">
            <a:avLst/>
          </a:prstGeom>
          <a:solidFill>
            <a:schemeClr val="bg1">
              <a:lumMod val="50000"/>
            </a:schemeClr>
          </a:solidFill>
          <a:ln>
            <a:noFill/>
          </a:ln>
          <a:effectLst>
            <a:glow rad="266700">
              <a:schemeClr val="tx1">
                <a:alpha val="40000"/>
              </a:schemeClr>
            </a:glow>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Прямоугольник 2"/>
          <p:cNvSpPr/>
          <p:nvPr/>
        </p:nvSpPr>
        <p:spPr>
          <a:xfrm>
            <a:off x="2915816" y="51470"/>
            <a:ext cx="3543662" cy="646331"/>
          </a:xfrm>
          <a:prstGeom prst="rect">
            <a:avLst/>
          </a:prstGeom>
        </p:spPr>
        <p:txBody>
          <a:bodyPr wrap="none">
            <a:spAutoFit/>
          </a:bodyPr>
          <a:lstStyle/>
          <a:p>
            <a:r>
              <a:rPr lang="ru-RU" sz="3600" dirty="0">
                <a:ln w="18415" cmpd="sng">
                  <a:solidFill>
                    <a:srgbClr val="FFFFFF"/>
                  </a:solidFill>
                  <a:prstDash val="solid"/>
                </a:ln>
                <a:solidFill>
                  <a:srgbClr val="FFFFFF"/>
                </a:solidFill>
                <a:effectLst>
                  <a:outerShdw blurRad="63500" dir="3600000" algn="tl" rotWithShape="0">
                    <a:srgbClr val="000000">
                      <a:alpha val="70000"/>
                    </a:srgbClr>
                  </a:outerShdw>
                </a:effectLst>
              </a:rPr>
              <a:t>Прорыв блокады</a:t>
            </a:r>
            <a:endParaRPr lang="ru-RU" sz="3600" dirty="0">
              <a:effectLst>
                <a:outerShdw blurRad="63500" dir="3600000" algn="tl" rotWithShape="0">
                  <a:srgbClr val="000000">
                    <a:alpha val="70000"/>
                  </a:srgbClr>
                </a:outerShdw>
              </a:effectLst>
            </a:endParaRPr>
          </a:p>
        </p:txBody>
      </p:sp>
      <p:sp>
        <p:nvSpPr>
          <p:cNvPr id="5" name="Прямоугольник 4"/>
          <p:cNvSpPr/>
          <p:nvPr/>
        </p:nvSpPr>
        <p:spPr>
          <a:xfrm>
            <a:off x="35496" y="905688"/>
            <a:ext cx="4572000" cy="3970318"/>
          </a:xfrm>
          <a:prstGeom prst="rect">
            <a:avLst/>
          </a:prstGeom>
        </p:spPr>
        <p:txBody>
          <a:bodyPr>
            <a:spAutoFit/>
          </a:bodyPr>
          <a:lstStyle/>
          <a:p>
            <a:r>
              <a:rPr lang="ru-RU" dirty="0">
                <a:solidFill>
                  <a:schemeClr val="bg1"/>
                </a:solidFill>
              </a:rPr>
              <a:t>Прорыв блокады Ленинграда начался по приказу Ставки Верховного главнокомандующего 12 января 1943 с наступления войск Ленинградского и </a:t>
            </a:r>
            <a:r>
              <a:rPr lang="ru-RU" dirty="0" err="1">
                <a:solidFill>
                  <a:schemeClr val="bg1"/>
                </a:solidFill>
              </a:rPr>
              <a:t>Волховского</a:t>
            </a:r>
            <a:r>
              <a:rPr lang="ru-RU" dirty="0">
                <a:solidFill>
                  <a:schemeClr val="bg1"/>
                </a:solidFill>
              </a:rPr>
              <a:t> фронтов во взаимодействии с Краснознаменным Балтийским флотом(КБФ) южнее Ладожского озера. Местом прорыва блокады был избран узкий выступ, разделявший войска фронтов. 18 января 136-я стрелковая дивизия и 61-я танковая бригада Ленинградского фронта ворвались в Рабочий посёлок № 5 и соединились с частями 18-й стрелковой </a:t>
            </a:r>
            <a:r>
              <a:rPr lang="ru-RU" dirty="0" smtClean="0">
                <a:solidFill>
                  <a:schemeClr val="bg1"/>
                </a:solidFill>
              </a:rPr>
              <a:t>дивизии </a:t>
            </a:r>
            <a:r>
              <a:rPr lang="ru-RU" dirty="0" err="1">
                <a:solidFill>
                  <a:schemeClr val="bg1"/>
                </a:solidFill>
                <a:latin typeface="Calibri" pitchFamily="34" charset="0"/>
              </a:rPr>
              <a:t>Волховского</a:t>
            </a:r>
            <a:r>
              <a:rPr lang="ru-RU" dirty="0">
                <a:solidFill>
                  <a:schemeClr val="bg1"/>
                </a:solidFill>
                <a:latin typeface="Calibri" pitchFamily="34" charset="0"/>
              </a:rPr>
              <a:t> фронта. </a:t>
            </a:r>
            <a:endParaRPr lang="ru-RU" dirty="0"/>
          </a:p>
        </p:txBody>
      </p:sp>
      <p:pic>
        <p:nvPicPr>
          <p:cNvPr id="6" name="Picture 4" descr="http://img0.liveinternet.ru/images/attach/c/1/53/972/53972337_0_3dff_bf6b203d_XL.jpg"/>
          <p:cNvPicPr>
            <a:picLocks noChangeAspect="1" noChangeArrowheads="1"/>
          </p:cNvPicPr>
          <p:nvPr/>
        </p:nvPicPr>
        <p:blipFill>
          <a:blip r:embed="rId3"/>
          <a:srcRect/>
          <a:stretch>
            <a:fillRect/>
          </a:stretch>
        </p:blipFill>
        <p:spPr bwMode="auto">
          <a:xfrm>
            <a:off x="4572000" y="1049704"/>
            <a:ext cx="4429662" cy="3322246"/>
          </a:xfrm>
          <a:prstGeom prst="rect">
            <a:avLst/>
          </a:prstGeom>
          <a:noFill/>
          <a:ln w="9525">
            <a:noFill/>
            <a:miter lim="800000"/>
            <a:headEnd/>
            <a:tailEnd/>
          </a:ln>
        </p:spPr>
      </p:pic>
    </p:spTree>
    <p:extLst>
      <p:ext uri="{BB962C8B-B14F-4D97-AF65-F5344CB8AC3E}">
        <p14:creationId xmlns:p14="http://schemas.microsoft.com/office/powerpoint/2010/main" val="277128712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s://avatanplus.com/files/resources/original/56729e44b920b151afba3c9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008" y="-37461"/>
            <a:ext cx="9252520" cy="5180961"/>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0" y="3939902"/>
            <a:ext cx="9144000" cy="1200329"/>
          </a:xfrm>
          <a:prstGeom prst="rect">
            <a:avLst/>
          </a:prstGeom>
        </p:spPr>
        <p:txBody>
          <a:bodyPr wrap="square">
            <a:spAutoFit/>
          </a:bodyPr>
          <a:lstStyle/>
          <a:p>
            <a:pPr algn="just"/>
            <a:r>
              <a:rPr lang="ru-RU" dirty="0">
                <a:solidFill>
                  <a:schemeClr val="bg1"/>
                </a:solidFill>
                <a:latin typeface="Calibri" pitchFamily="34" charset="0"/>
              </a:rPr>
              <a:t>В этот же день частями 86-й стрелковой дивизии и 34-й лыжной бригады был освобожден Шлиссельбург и очищено от врага все южное побережье Ладожского озера . В пробитом вдоль берега коридора за 18 дней строители возвели переправу через Неву и проложили железную и автомобильную дороги. Вражеская блокада была прорвана.</a:t>
            </a:r>
            <a:endParaRPr lang="ru-RU" dirty="0">
              <a:latin typeface="Calibri" pitchFamily="34" charset="0"/>
            </a:endParaRPr>
          </a:p>
        </p:txBody>
      </p:sp>
      <p:pic>
        <p:nvPicPr>
          <p:cNvPr id="4" name="Picture 2" descr="C:\Users\Ольга\Downloads\обстрел.jpg"/>
          <p:cNvPicPr>
            <a:picLocks noChangeAspect="1" noChangeArrowheads="1"/>
          </p:cNvPicPr>
          <p:nvPr/>
        </p:nvPicPr>
        <p:blipFill>
          <a:blip r:embed="rId3" cstate="print"/>
          <a:srcRect/>
          <a:stretch>
            <a:fillRect/>
          </a:stretch>
        </p:blipFill>
        <p:spPr bwMode="auto">
          <a:xfrm>
            <a:off x="35496" y="123478"/>
            <a:ext cx="4896544" cy="3672408"/>
          </a:xfrm>
          <a:prstGeom prst="rect">
            <a:avLst/>
          </a:prstGeom>
          <a:ln>
            <a:noFill/>
          </a:ln>
          <a:effectLst>
            <a:softEdge rad="112500"/>
          </a:effectLst>
        </p:spPr>
      </p:pic>
      <p:pic>
        <p:nvPicPr>
          <p:cNvPr id="5" name="Picture 2" descr="C:\Users\Ольга\Downloads\дети в школу.jpg"/>
          <p:cNvPicPr>
            <a:picLocks noChangeAspect="1" noChangeArrowheads="1"/>
          </p:cNvPicPr>
          <p:nvPr/>
        </p:nvPicPr>
        <p:blipFill>
          <a:blip r:embed="rId4" cstate="print"/>
          <a:srcRect/>
          <a:stretch>
            <a:fillRect/>
          </a:stretch>
        </p:blipFill>
        <p:spPr bwMode="auto">
          <a:xfrm>
            <a:off x="4922654" y="510902"/>
            <a:ext cx="4197285" cy="3140968"/>
          </a:xfrm>
          <a:prstGeom prst="rect">
            <a:avLst/>
          </a:prstGeom>
          <a:ln>
            <a:noFill/>
          </a:ln>
          <a:effectLst>
            <a:softEdge rad="112500"/>
          </a:effectLst>
        </p:spPr>
      </p:pic>
    </p:spTree>
    <p:extLst>
      <p:ext uri="{BB962C8B-B14F-4D97-AF65-F5344CB8AC3E}">
        <p14:creationId xmlns:p14="http://schemas.microsoft.com/office/powerpoint/2010/main" val="277128712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s://avatanplus.com/files/resources/original/56729e44b920b151afba3c9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008" y="-37461"/>
            <a:ext cx="9252520" cy="5180961"/>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36512" y="3717488"/>
            <a:ext cx="9144000" cy="1446550"/>
          </a:xfrm>
          <a:prstGeom prst="rect">
            <a:avLst/>
          </a:prstGeom>
        </p:spPr>
        <p:txBody>
          <a:bodyPr wrap="square">
            <a:spAutoFit/>
          </a:bodyPr>
          <a:lstStyle/>
          <a:p>
            <a:r>
              <a:rPr lang="ru-RU" dirty="0">
                <a:solidFill>
                  <a:schemeClr val="bg1"/>
                </a:solidFill>
              </a:rPr>
              <a:t> </a:t>
            </a:r>
            <a:r>
              <a:rPr lang="ru-RU" sz="1400" dirty="0">
                <a:solidFill>
                  <a:schemeClr val="bg1"/>
                </a:solidFill>
              </a:rPr>
              <a:t>К концу 1943 обстановка на фронтах коренным образом изменилась и советские войска готовились к окончательной ликвидации блокады Ленинграда. 14 января1944 силами Ленинградского и </a:t>
            </a:r>
            <a:r>
              <a:rPr lang="ru-RU" sz="1400" dirty="0" err="1">
                <a:solidFill>
                  <a:schemeClr val="bg1"/>
                </a:solidFill>
              </a:rPr>
              <a:t>Волховского</a:t>
            </a:r>
            <a:r>
              <a:rPr lang="ru-RU" sz="1400" dirty="0">
                <a:solidFill>
                  <a:schemeClr val="bg1"/>
                </a:solidFill>
              </a:rPr>
              <a:t> фронтов при поддержке артиллерии Кронштадта началась заключительная часть операции по освобождению Ленинграда. К 27 января 1944 советские войска взломали оборону 18-й немецкой армии, разгромили ее основные силы и продвинулись на 60 километров в глубину. Немцы начали отступать. С освобождением Пушкина, Гатчины и Чудово блокада Ленинграда была полностью снята.</a:t>
            </a:r>
            <a:endParaRPr lang="ru-RU" sz="1400" dirty="0"/>
          </a:p>
        </p:txBody>
      </p:sp>
      <p:pic>
        <p:nvPicPr>
          <p:cNvPr id="4" name="Picture 2" descr="http://m001.bcm.ru/35/729ab3b6-fe93-4b9a-9d69-67d34cdc639e.jpg"/>
          <p:cNvPicPr>
            <a:picLocks noChangeAspect="1" noChangeArrowheads="1"/>
          </p:cNvPicPr>
          <p:nvPr/>
        </p:nvPicPr>
        <p:blipFill>
          <a:blip r:embed="rId3"/>
          <a:srcRect/>
          <a:stretch>
            <a:fillRect/>
          </a:stretch>
        </p:blipFill>
        <p:spPr bwMode="auto">
          <a:xfrm>
            <a:off x="1482189" y="40937"/>
            <a:ext cx="5754107" cy="3754949"/>
          </a:xfrm>
          <a:prstGeom prst="rect">
            <a:avLst/>
          </a:prstGeom>
          <a:noFill/>
          <a:ln w="9525">
            <a:noFill/>
            <a:miter lim="800000"/>
            <a:headEnd/>
            <a:tailEnd/>
          </a:ln>
        </p:spPr>
      </p:pic>
    </p:spTree>
    <p:extLst>
      <p:ext uri="{BB962C8B-B14F-4D97-AF65-F5344CB8AC3E}">
        <p14:creationId xmlns:p14="http://schemas.microsoft.com/office/powerpoint/2010/main" val="277128712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s://avatanplus.com/files/resources/original/56729e44b920b151afba3c9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008" y="-37461"/>
            <a:ext cx="9252520" cy="5180961"/>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108520" y="-7764"/>
            <a:ext cx="9396536" cy="923330"/>
          </a:xfrm>
          <a:prstGeom prst="rect">
            <a:avLst/>
          </a:prstGeom>
        </p:spPr>
        <p:txBody>
          <a:bodyPr wrap="square">
            <a:spAutoFit/>
          </a:bodyPr>
          <a:lstStyle/>
          <a:p>
            <a:pPr algn="just"/>
            <a:r>
              <a:rPr lang="ru-RU" dirty="0">
                <a:solidFill>
                  <a:schemeClr val="bg1">
                    <a:lumMod val="95000"/>
                    <a:lumOff val="5000"/>
                  </a:schemeClr>
                </a:solidFill>
              </a:rPr>
              <a:t>Трудно поверить, но и в эти зимние месяцы в городе продолжали работать заводы, поликлиники, радио, каждый день выходила газет «Ленинградская правда», во многих школах велись занятия. </a:t>
            </a:r>
            <a:endParaRPr lang="ru-RU" dirty="0">
              <a:solidFill>
                <a:schemeClr val="bg1">
                  <a:lumMod val="95000"/>
                  <a:lumOff val="5000"/>
                </a:schemeClr>
              </a:solidFill>
            </a:endParaRPr>
          </a:p>
        </p:txBody>
      </p:sp>
      <p:pic>
        <p:nvPicPr>
          <p:cNvPr id="4" name="Picture 2" descr="C:\Users\Ольга\Downloads\обстрел 1.jpg"/>
          <p:cNvPicPr>
            <a:picLocks noChangeAspect="1" noChangeArrowheads="1"/>
          </p:cNvPicPr>
          <p:nvPr/>
        </p:nvPicPr>
        <p:blipFill>
          <a:blip r:embed="rId3" cstate="print"/>
          <a:srcRect/>
          <a:stretch>
            <a:fillRect/>
          </a:stretch>
        </p:blipFill>
        <p:spPr bwMode="auto">
          <a:xfrm>
            <a:off x="107503" y="915566"/>
            <a:ext cx="5289819" cy="3960440"/>
          </a:xfrm>
          <a:prstGeom prst="rect">
            <a:avLst/>
          </a:prstGeom>
          <a:ln>
            <a:noFill/>
          </a:ln>
          <a:effectLst>
            <a:softEdge rad="112500"/>
          </a:effectLst>
        </p:spPr>
      </p:pic>
      <p:pic>
        <p:nvPicPr>
          <p:cNvPr id="5" name="Picture 2" descr="C:\Users\Ольга\Downloads\обстрелы 8.jpg"/>
          <p:cNvPicPr>
            <a:picLocks noChangeAspect="1" noChangeArrowheads="1"/>
          </p:cNvPicPr>
          <p:nvPr/>
        </p:nvPicPr>
        <p:blipFill>
          <a:blip r:embed="rId4" cstate="print"/>
          <a:srcRect/>
          <a:stretch>
            <a:fillRect/>
          </a:stretch>
        </p:blipFill>
        <p:spPr bwMode="auto">
          <a:xfrm>
            <a:off x="5397322" y="865188"/>
            <a:ext cx="3643872" cy="4082826"/>
          </a:xfrm>
          <a:prstGeom prst="rect">
            <a:avLst/>
          </a:prstGeom>
          <a:ln>
            <a:noFill/>
          </a:ln>
          <a:effectLst>
            <a:softEdge rad="112500"/>
          </a:effectLst>
        </p:spPr>
      </p:pic>
    </p:spTree>
    <p:extLst>
      <p:ext uri="{BB962C8B-B14F-4D97-AF65-F5344CB8AC3E}">
        <p14:creationId xmlns:p14="http://schemas.microsoft.com/office/powerpoint/2010/main" val="259629218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s://avatanplus.com/files/resources/original/56729e44b920b151afba3c9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008" y="-37461"/>
            <a:ext cx="9252520" cy="518096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C:\Users\Ольга\Downloads\таня савичева.jpg"/>
          <p:cNvPicPr>
            <a:picLocks noChangeAspect="1" noChangeArrowheads="1"/>
          </p:cNvPicPr>
          <p:nvPr/>
        </p:nvPicPr>
        <p:blipFill>
          <a:blip r:embed="rId3" cstate="print"/>
          <a:srcRect/>
          <a:stretch>
            <a:fillRect/>
          </a:stretch>
        </p:blipFill>
        <p:spPr bwMode="auto">
          <a:xfrm>
            <a:off x="925741" y="-129476"/>
            <a:ext cx="7030635" cy="5272976"/>
          </a:xfrm>
          <a:prstGeom prst="rect">
            <a:avLst/>
          </a:prstGeom>
          <a:ln>
            <a:noFill/>
          </a:ln>
          <a:effectLst>
            <a:softEdge rad="112500"/>
          </a:effectLst>
        </p:spPr>
      </p:pic>
    </p:spTree>
    <p:extLst>
      <p:ext uri="{BB962C8B-B14F-4D97-AF65-F5344CB8AC3E}">
        <p14:creationId xmlns:p14="http://schemas.microsoft.com/office/powerpoint/2010/main" val="8788956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s://avatanplus.com/files/resources/original/56729e44b920b151afba3c9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008" y="-37461"/>
            <a:ext cx="9252520" cy="518096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C:\Users\Ольга\Downloads\дети блокады.jpg"/>
          <p:cNvPicPr>
            <a:picLocks noChangeAspect="1" noChangeArrowheads="1"/>
          </p:cNvPicPr>
          <p:nvPr/>
        </p:nvPicPr>
        <p:blipFill>
          <a:blip r:embed="rId3" cstate="print"/>
          <a:srcRect/>
          <a:stretch>
            <a:fillRect/>
          </a:stretch>
        </p:blipFill>
        <p:spPr bwMode="auto">
          <a:xfrm>
            <a:off x="971600" y="88310"/>
            <a:ext cx="6732240" cy="5055190"/>
          </a:xfrm>
          <a:prstGeom prst="rect">
            <a:avLst/>
          </a:prstGeom>
          <a:ln>
            <a:noFill/>
          </a:ln>
          <a:effectLst>
            <a:softEdge rad="112500"/>
          </a:effectLst>
        </p:spPr>
      </p:pic>
    </p:spTree>
    <p:extLst>
      <p:ext uri="{BB962C8B-B14F-4D97-AF65-F5344CB8AC3E}">
        <p14:creationId xmlns:p14="http://schemas.microsoft.com/office/powerpoint/2010/main" val="33734046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s://avatanplus.com/files/resources/original/56729e44b920b151afba3c9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008" y="-37461"/>
            <a:ext cx="9252520" cy="5180961"/>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35496" y="3819693"/>
            <a:ext cx="5616624" cy="1200329"/>
          </a:xfrm>
          <a:prstGeom prst="rect">
            <a:avLst/>
          </a:prstGeom>
        </p:spPr>
        <p:txBody>
          <a:bodyPr wrap="square">
            <a:spAutoFit/>
          </a:bodyPr>
          <a:lstStyle/>
          <a:p>
            <a:pPr lvl="0" algn="just" fontAlgn="base">
              <a:spcBef>
                <a:spcPct val="0"/>
              </a:spcBef>
              <a:spcAft>
                <a:spcPct val="0"/>
              </a:spcAft>
            </a:pPr>
            <a:r>
              <a:rPr lang="ru-RU" dirty="0">
                <a:solidFill>
                  <a:schemeClr val="bg1"/>
                </a:solidFill>
                <a:ea typeface="Times New Roman" pitchFamily="18" charset="0"/>
                <a:cs typeface="Arial" pitchFamily="34" charset="0"/>
              </a:rPr>
              <a:t>Наступила весна. Положение горожан по-прежнему было тяжелым, но надо было выполнить еще одну непосильную работу – убрать город, иначе могли начаться массовые </a:t>
            </a:r>
            <a:r>
              <a:rPr lang="ru-RU" dirty="0" err="1">
                <a:solidFill>
                  <a:schemeClr val="bg1"/>
                </a:solidFill>
                <a:ea typeface="Times New Roman" pitchFamily="18" charset="0"/>
                <a:cs typeface="Arial" pitchFamily="34" charset="0"/>
              </a:rPr>
              <a:t>инф.заболевания</a:t>
            </a:r>
            <a:r>
              <a:rPr lang="ru-RU" dirty="0">
                <a:solidFill>
                  <a:schemeClr val="bg1"/>
                </a:solidFill>
                <a:ea typeface="Times New Roman" pitchFamily="18" charset="0"/>
                <a:cs typeface="Arial" pitchFamily="34" charset="0"/>
              </a:rPr>
              <a:t> – тиф. Чума. </a:t>
            </a:r>
            <a:endParaRPr lang="ru-RU" dirty="0">
              <a:solidFill>
                <a:schemeClr val="bg1"/>
              </a:solidFill>
              <a:cs typeface="Arial" pitchFamily="34" charset="0"/>
            </a:endParaRPr>
          </a:p>
        </p:txBody>
      </p:sp>
      <p:pic>
        <p:nvPicPr>
          <p:cNvPr id="4" name="Picture 4" descr="C:\Users\Ольга\Downloads\расчистка 4.jpg"/>
          <p:cNvPicPr>
            <a:picLocks noChangeAspect="1" noChangeArrowheads="1"/>
          </p:cNvPicPr>
          <p:nvPr/>
        </p:nvPicPr>
        <p:blipFill>
          <a:blip r:embed="rId3" cstate="print"/>
          <a:srcRect/>
          <a:stretch>
            <a:fillRect/>
          </a:stretch>
        </p:blipFill>
        <p:spPr bwMode="auto">
          <a:xfrm>
            <a:off x="107504" y="305103"/>
            <a:ext cx="5616624" cy="3490783"/>
          </a:xfrm>
          <a:prstGeom prst="rect">
            <a:avLst/>
          </a:prstGeom>
          <a:ln>
            <a:noFill/>
          </a:ln>
          <a:effectLst>
            <a:softEdge rad="112500"/>
          </a:effectLst>
        </p:spPr>
      </p:pic>
      <p:pic>
        <p:nvPicPr>
          <p:cNvPr id="5" name="Picture 2" descr="C:\Users\Ольга\Downloads\весна 1942.jpg"/>
          <p:cNvPicPr>
            <a:picLocks noChangeAspect="1" noChangeArrowheads="1"/>
          </p:cNvPicPr>
          <p:nvPr/>
        </p:nvPicPr>
        <p:blipFill>
          <a:blip r:embed="rId4" cstate="print"/>
          <a:srcRect/>
          <a:stretch>
            <a:fillRect/>
          </a:stretch>
        </p:blipFill>
        <p:spPr bwMode="auto">
          <a:xfrm>
            <a:off x="5652119" y="2553019"/>
            <a:ext cx="3457275" cy="2304256"/>
          </a:xfrm>
          <a:prstGeom prst="rect">
            <a:avLst/>
          </a:prstGeom>
          <a:ln>
            <a:noFill/>
          </a:ln>
          <a:effectLst>
            <a:softEdge rad="112500"/>
          </a:effectLst>
        </p:spPr>
      </p:pic>
      <p:sp>
        <p:nvSpPr>
          <p:cNvPr id="6" name="Прямоугольник 5"/>
          <p:cNvSpPr/>
          <p:nvPr/>
        </p:nvSpPr>
        <p:spPr>
          <a:xfrm>
            <a:off x="5940152" y="529392"/>
            <a:ext cx="3150096" cy="1754326"/>
          </a:xfrm>
          <a:prstGeom prst="rect">
            <a:avLst/>
          </a:prstGeom>
        </p:spPr>
        <p:txBody>
          <a:bodyPr wrap="square">
            <a:spAutoFit/>
          </a:bodyPr>
          <a:lstStyle/>
          <a:p>
            <a:pPr algn="ctr"/>
            <a:r>
              <a:rPr lang="ru-RU" dirty="0">
                <a:solidFill>
                  <a:schemeClr val="bg1"/>
                </a:solidFill>
                <a:ea typeface="Times New Roman" pitchFamily="18" charset="0"/>
                <a:cs typeface="Arial" pitchFamily="34" charset="0"/>
              </a:rPr>
              <a:t>Горы снега, обломков, мусора, нечистот кое-где доходили до второго этажа домов. За работу взялись 8 марта. К апрелю город удалось очистить</a:t>
            </a:r>
            <a:endParaRPr lang="ru-RU" dirty="0">
              <a:solidFill>
                <a:schemeClr val="bg1"/>
              </a:solidFill>
            </a:endParaRPr>
          </a:p>
        </p:txBody>
      </p:sp>
    </p:spTree>
    <p:extLst>
      <p:ext uri="{BB962C8B-B14F-4D97-AF65-F5344CB8AC3E}">
        <p14:creationId xmlns:p14="http://schemas.microsoft.com/office/powerpoint/2010/main" val="33734046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s://avatanplus.com/files/resources/original/56729e44b920b151afba3c9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008" y="-37461"/>
            <a:ext cx="9252520" cy="5180961"/>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971600" y="123478"/>
            <a:ext cx="6912768" cy="4893647"/>
          </a:xfrm>
          <a:prstGeom prst="rect">
            <a:avLst/>
          </a:prstGeom>
        </p:spPr>
        <p:txBody>
          <a:bodyPr wrap="square">
            <a:spAutoFit/>
          </a:bodyPr>
          <a:lstStyle/>
          <a:p>
            <a:pPr lvl="0" algn="ctr" fontAlgn="base">
              <a:spcBef>
                <a:spcPct val="0"/>
              </a:spcBef>
              <a:spcAft>
                <a:spcPct val="0"/>
              </a:spcAft>
            </a:pPr>
            <a:r>
              <a:rPr lang="ru-RU" sz="2400" b="1" dirty="0">
                <a:solidFill>
                  <a:schemeClr val="bg1"/>
                </a:solidFill>
                <a:latin typeface="Arial" pitchFamily="34" charset="0"/>
                <a:ea typeface="Times New Roman" pitchFamily="18" charset="0"/>
                <a:cs typeface="Arial" pitchFamily="34" charset="0"/>
              </a:rPr>
              <a:t>Население Ленинграда в начале блокады составляло 2 млн. 887 </a:t>
            </a:r>
            <a:r>
              <a:rPr lang="ru-RU" sz="2400" b="1" dirty="0" err="1">
                <a:solidFill>
                  <a:schemeClr val="bg1"/>
                </a:solidFill>
                <a:latin typeface="Arial" pitchFamily="34" charset="0"/>
                <a:ea typeface="Times New Roman" pitchFamily="18" charset="0"/>
                <a:cs typeface="Arial" pitchFamily="34" charset="0"/>
              </a:rPr>
              <a:t>тыс</a:t>
            </a:r>
            <a:r>
              <a:rPr lang="ru-RU" sz="2400" b="1" dirty="0">
                <a:solidFill>
                  <a:schemeClr val="bg1"/>
                </a:solidFill>
                <a:latin typeface="Arial" pitchFamily="34" charset="0"/>
                <a:ea typeface="Times New Roman" pitchFamily="18" charset="0"/>
                <a:cs typeface="Arial" pitchFamily="34" charset="0"/>
              </a:rPr>
              <a:t> чел.</a:t>
            </a:r>
          </a:p>
          <a:p>
            <a:pPr lvl="0" algn="ctr" fontAlgn="base">
              <a:spcBef>
                <a:spcPct val="0"/>
              </a:spcBef>
              <a:spcAft>
                <a:spcPct val="0"/>
              </a:spcAft>
            </a:pPr>
            <a:r>
              <a:rPr lang="ru-RU" sz="2400" b="1" dirty="0">
                <a:solidFill>
                  <a:schemeClr val="bg1"/>
                </a:solidFill>
                <a:latin typeface="Arial" pitchFamily="34" charset="0"/>
                <a:ea typeface="Times New Roman" pitchFamily="18" charset="0"/>
                <a:cs typeface="Arial" pitchFamily="34" charset="0"/>
              </a:rPr>
              <a:t> В январе 1944 - 560 </a:t>
            </a:r>
            <a:r>
              <a:rPr lang="ru-RU" sz="2400" b="1" dirty="0" err="1">
                <a:solidFill>
                  <a:schemeClr val="bg1"/>
                </a:solidFill>
                <a:latin typeface="Arial" pitchFamily="34" charset="0"/>
                <a:ea typeface="Times New Roman" pitchFamily="18" charset="0"/>
                <a:cs typeface="Arial" pitchFamily="34" charset="0"/>
              </a:rPr>
              <a:t>тыс.чел</a:t>
            </a:r>
            <a:r>
              <a:rPr lang="ru-RU" sz="2400" b="1" dirty="0">
                <a:solidFill>
                  <a:schemeClr val="bg1"/>
                </a:solidFill>
                <a:latin typeface="Arial" pitchFamily="34" charset="0"/>
                <a:ea typeface="Times New Roman" pitchFamily="18" charset="0"/>
                <a:cs typeface="Arial" pitchFamily="34" charset="0"/>
              </a:rPr>
              <a:t>. </a:t>
            </a:r>
          </a:p>
          <a:p>
            <a:pPr lvl="0" algn="ctr" fontAlgn="base">
              <a:spcBef>
                <a:spcPct val="0"/>
              </a:spcBef>
              <a:spcAft>
                <a:spcPct val="0"/>
              </a:spcAft>
            </a:pPr>
            <a:endParaRPr lang="ru-RU" sz="2400" b="1" dirty="0">
              <a:solidFill>
                <a:schemeClr val="bg1"/>
              </a:solidFill>
              <a:latin typeface="Arial" pitchFamily="34" charset="0"/>
              <a:cs typeface="Arial" pitchFamily="34" charset="0"/>
            </a:endParaRPr>
          </a:p>
          <a:p>
            <a:pPr lvl="0" algn="ctr" eaLnBrk="0" fontAlgn="base" hangingPunct="0">
              <a:spcBef>
                <a:spcPct val="0"/>
              </a:spcBef>
              <a:spcAft>
                <a:spcPct val="0"/>
              </a:spcAft>
            </a:pPr>
            <a:r>
              <a:rPr lang="ru-RU" sz="2400" b="1" dirty="0">
                <a:solidFill>
                  <a:schemeClr val="bg1"/>
                </a:solidFill>
                <a:latin typeface="Arial" pitchFamily="34" charset="0"/>
                <a:ea typeface="Times New Roman" pitchFamily="18" charset="0"/>
                <a:cs typeface="Arial" pitchFamily="34" charset="0"/>
              </a:rPr>
              <a:t>Нормы выдачи хлеба по карточкам трижды снижались с сентября по 20 ноября 1941 г. </a:t>
            </a:r>
          </a:p>
          <a:p>
            <a:pPr lvl="0" algn="ctr" eaLnBrk="0" fontAlgn="base" hangingPunct="0">
              <a:spcBef>
                <a:spcPct val="0"/>
              </a:spcBef>
              <a:spcAft>
                <a:spcPct val="0"/>
              </a:spcAft>
            </a:pPr>
            <a:r>
              <a:rPr lang="ru-RU" sz="2400" b="1" dirty="0">
                <a:solidFill>
                  <a:schemeClr val="bg1"/>
                </a:solidFill>
                <a:latin typeface="Arial" pitchFamily="34" charset="0"/>
                <a:ea typeface="Times New Roman" pitchFamily="18" charset="0"/>
                <a:cs typeface="Arial" pitchFamily="34" charset="0"/>
              </a:rPr>
              <a:t>С 20 ноября по 25 декабря норма достигла – 125 гр. С 25 декабря и до прорыва нормы трижды повышались. </a:t>
            </a:r>
          </a:p>
          <a:p>
            <a:pPr lvl="0" algn="ctr" eaLnBrk="0" fontAlgn="base" hangingPunct="0">
              <a:spcBef>
                <a:spcPct val="0"/>
              </a:spcBef>
              <a:spcAft>
                <a:spcPct val="0"/>
              </a:spcAft>
            </a:pPr>
            <a:endParaRPr lang="ru-RU" sz="2400" b="1" dirty="0">
              <a:solidFill>
                <a:schemeClr val="bg1"/>
              </a:solidFill>
              <a:latin typeface="Arial" pitchFamily="34" charset="0"/>
              <a:cs typeface="Arial" pitchFamily="34" charset="0"/>
            </a:endParaRPr>
          </a:p>
          <a:p>
            <a:pPr lvl="0" algn="ctr" eaLnBrk="0" fontAlgn="base" hangingPunct="0">
              <a:spcBef>
                <a:spcPct val="0"/>
              </a:spcBef>
              <a:spcAft>
                <a:spcPct val="0"/>
              </a:spcAft>
            </a:pPr>
            <a:r>
              <a:rPr lang="ru-RU" sz="2400" b="1" dirty="0">
                <a:solidFill>
                  <a:schemeClr val="bg1"/>
                </a:solidFill>
                <a:latin typeface="Arial" pitchFamily="34" charset="0"/>
                <a:ea typeface="Times New Roman" pitchFamily="18" charset="0"/>
                <a:cs typeface="Arial" pitchFamily="34" charset="0"/>
              </a:rPr>
              <a:t>Самые длительные арт. Обстрелы города были 15 и 17 сент. 1941 г.6 по 18 часов каждый. </a:t>
            </a:r>
            <a:endParaRPr lang="ru-RU" sz="2400" b="1"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337340469"/>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300</TotalTime>
  <Words>714</Words>
  <Application>Microsoft Office PowerPoint</Application>
  <PresentationFormat>Экран (16:9)</PresentationFormat>
  <Paragraphs>42</Paragraphs>
  <Slides>24</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24</vt:i4>
      </vt:variant>
    </vt:vector>
  </HeadingPairs>
  <TitlesOfParts>
    <vt:vector size="25" baseType="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1</dc:creator>
  <cp:lastModifiedBy>1</cp:lastModifiedBy>
  <cp:revision>16</cp:revision>
  <dcterms:created xsi:type="dcterms:W3CDTF">2021-01-21T06:00:38Z</dcterms:created>
  <dcterms:modified xsi:type="dcterms:W3CDTF">2021-01-22T09:05:14Z</dcterms:modified>
</cp:coreProperties>
</file>